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rimson Pro Semi Bold" panose="020B0604020202020204" charset="0"/>
      <p:regular r:id="rId13"/>
    </p:embeddedFont>
    <p:embeddedFont>
      <p:font typeface="Heebo" pitchFamily="2" charset="-79"/>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360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51879"/>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Airline Passenger Satisfaction Analysis</a:t>
            </a:r>
            <a:endParaRPr lang="en-US" sz="4450" b="1" dirty="0"/>
          </a:p>
        </p:txBody>
      </p:sp>
      <p:sp>
        <p:nvSpPr>
          <p:cNvPr id="4" name="Text 1"/>
          <p:cNvSpPr/>
          <p:nvPr/>
        </p:nvSpPr>
        <p:spPr>
          <a:xfrm>
            <a:off x="793790" y="4160163"/>
            <a:ext cx="7556421" cy="1417558"/>
          </a:xfrm>
          <a:prstGeom prst="rect">
            <a:avLst/>
          </a:prstGeom>
          <a:noFill/>
          <a:ln/>
        </p:spPr>
        <p:txBody>
          <a:bodyPr wrap="square" lIns="0" tIns="0" rIns="0" bIns="0" rtlCol="0" anchor="t"/>
          <a:lstStyle/>
          <a:p>
            <a:pPr marL="0" indent="0" algn="l">
              <a:lnSpc>
                <a:spcPts val="5550"/>
              </a:lnSpc>
              <a:buNone/>
            </a:pP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88344"/>
            <a:ext cx="7556421" cy="4252913"/>
          </a:xfrm>
          <a:prstGeom prst="rect">
            <a:avLst/>
          </a:prstGeom>
          <a:noFill/>
          <a:ln/>
        </p:spPr>
        <p:txBody>
          <a:bodyPr wrap="square" lIns="0" tIns="0" rIns="0" bIns="0" rtlCol="0" anchor="t"/>
          <a:lstStyle/>
          <a:p>
            <a:pPr marL="0" indent="0" algn="l">
              <a:lnSpc>
                <a:spcPts val="16700"/>
              </a:lnSpc>
              <a:buNone/>
            </a:pPr>
            <a:r>
              <a:rPr lang="en-US" sz="13350" dirty="0">
                <a:solidFill>
                  <a:srgbClr val="152D47"/>
                </a:solidFill>
                <a:latin typeface="Crimson Pro Semi Bold" pitchFamily="34" charset="0"/>
                <a:ea typeface="Crimson Pro Semi Bold" pitchFamily="34" charset="-122"/>
                <a:cs typeface="Crimson Pro Semi Bold" pitchFamily="34" charset="-120"/>
              </a:rPr>
              <a:t>Thank You!</a:t>
            </a:r>
            <a:endParaRPr lang="en-US" sz="13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5400"/>
            <a:ext cx="5486400" cy="8229600"/>
          </a:xfrm>
          <a:prstGeom prst="rect">
            <a:avLst/>
          </a:prstGeom>
        </p:spPr>
      </p:pic>
      <p:sp>
        <p:nvSpPr>
          <p:cNvPr id="3" name="Shape 0"/>
          <p:cNvSpPr/>
          <p:nvPr/>
        </p:nvSpPr>
        <p:spPr>
          <a:xfrm>
            <a:off x="9278660" y="841177"/>
            <a:ext cx="1559481" cy="426244"/>
          </a:xfrm>
          <a:prstGeom prst="roundRect">
            <a:avLst>
              <a:gd name="adj" fmla="val 6386"/>
            </a:avLst>
          </a:prstGeom>
          <a:solidFill>
            <a:srgbClr val="CCD7FF"/>
          </a:solidFill>
          <a:ln/>
        </p:spPr>
      </p:sp>
      <p:sp>
        <p:nvSpPr>
          <p:cNvPr id="4" name="Text 1"/>
          <p:cNvSpPr/>
          <p:nvPr/>
        </p:nvSpPr>
        <p:spPr>
          <a:xfrm>
            <a:off x="9414748" y="909161"/>
            <a:ext cx="1287304" cy="290274"/>
          </a:xfrm>
          <a:prstGeom prst="rect">
            <a:avLst/>
          </a:prstGeom>
          <a:noFill/>
          <a:ln/>
        </p:spPr>
        <p:txBody>
          <a:bodyPr wrap="none" lIns="0" tIns="0" rIns="0" bIns="0" rtlCol="0" anchor="t"/>
          <a:lstStyle/>
          <a:p>
            <a:pPr marL="0" indent="0" algn="l">
              <a:lnSpc>
                <a:spcPts val="2250"/>
              </a:lnSpc>
              <a:buNone/>
            </a:pPr>
            <a:r>
              <a:rPr lang="en-US" sz="1400" dirty="0">
                <a:solidFill>
                  <a:srgbClr val="4C4C4D"/>
                </a:solidFill>
                <a:latin typeface="Heebo" pitchFamily="34" charset="0"/>
                <a:ea typeface="Heebo" pitchFamily="34" charset="-122"/>
                <a:cs typeface="Heebo" pitchFamily="34" charset="-120"/>
              </a:rPr>
              <a:t>INTRODUCTION</a:t>
            </a:r>
            <a:endParaRPr lang="en-US" sz="1400" dirty="0"/>
          </a:p>
        </p:txBody>
      </p:sp>
      <p:sp>
        <p:nvSpPr>
          <p:cNvPr id="5" name="Shape 2"/>
          <p:cNvSpPr/>
          <p:nvPr/>
        </p:nvSpPr>
        <p:spPr>
          <a:xfrm>
            <a:off x="6280190" y="1522571"/>
            <a:ext cx="3664744" cy="3545324"/>
          </a:xfrm>
          <a:prstGeom prst="roundRect">
            <a:avLst>
              <a:gd name="adj" fmla="val 4127"/>
            </a:avLst>
          </a:prstGeom>
          <a:solidFill>
            <a:srgbClr val="FFFFFF"/>
          </a:solidFill>
          <a:ln w="30480">
            <a:solidFill>
              <a:srgbClr val="D8D4D4"/>
            </a:solidFill>
            <a:prstDash val="solid"/>
          </a:ln>
        </p:spPr>
      </p:sp>
      <p:sp>
        <p:nvSpPr>
          <p:cNvPr id="6" name="Shape 3"/>
          <p:cNvSpPr/>
          <p:nvPr/>
        </p:nvSpPr>
        <p:spPr>
          <a:xfrm>
            <a:off x="6249710" y="1522571"/>
            <a:ext cx="121920" cy="3545324"/>
          </a:xfrm>
          <a:prstGeom prst="roundRect">
            <a:avLst>
              <a:gd name="adj" fmla="val 27907"/>
            </a:avLst>
          </a:prstGeom>
          <a:solidFill>
            <a:srgbClr val="2150FE"/>
          </a:solidFill>
          <a:ln/>
        </p:spPr>
      </p:sp>
      <p:sp>
        <p:nvSpPr>
          <p:cNvPr id="7" name="Text 4"/>
          <p:cNvSpPr/>
          <p:nvPr/>
        </p:nvSpPr>
        <p:spPr>
          <a:xfrm>
            <a:off x="6628924" y="17798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C4C4D"/>
                </a:solidFill>
                <a:latin typeface="Crimson Pro Semi Bold" pitchFamily="34" charset="0"/>
                <a:ea typeface="Crimson Pro Semi Bold" pitchFamily="34" charset="-122"/>
                <a:cs typeface="Crimson Pro Semi Bold" pitchFamily="34" charset="-120"/>
              </a:rPr>
              <a:t>Project Focus</a:t>
            </a:r>
            <a:endParaRPr lang="en-US" sz="2200" b="1" dirty="0"/>
          </a:p>
        </p:txBody>
      </p:sp>
      <p:sp>
        <p:nvSpPr>
          <p:cNvPr id="8" name="Text 5"/>
          <p:cNvSpPr/>
          <p:nvPr/>
        </p:nvSpPr>
        <p:spPr>
          <a:xfrm>
            <a:off x="6628924" y="2270284"/>
            <a:ext cx="3058716" cy="2540318"/>
          </a:xfrm>
          <a:prstGeom prst="rect">
            <a:avLst/>
          </a:prstGeom>
          <a:noFill/>
          <a:ln/>
        </p:spPr>
        <p:txBody>
          <a:bodyPr wrap="square" lIns="0" tIns="0" rIns="0" bIns="0" rtlCol="0" anchor="t"/>
          <a:lstStyle/>
          <a:p>
            <a:pPr marL="0" indent="0" algn="just">
              <a:lnSpc>
                <a:spcPts val="2850"/>
              </a:lnSpc>
              <a:buNone/>
            </a:pPr>
            <a:r>
              <a:rPr lang="en-US" sz="1750" dirty="0">
                <a:solidFill>
                  <a:srgbClr val="4C4C4D"/>
                </a:solidFill>
                <a:latin typeface="Heebo" pitchFamily="34" charset="0"/>
                <a:ea typeface="Heebo" pitchFamily="34" charset="-122"/>
                <a:cs typeface="Heebo" pitchFamily="34" charset="-120"/>
              </a:rPr>
              <a:t>This comprehensive project is dedicated to the intricate analysis of airline passenger satisfaction, aiming to uncover the driving factors behind passenger experiences.</a:t>
            </a:r>
            <a:endParaRPr lang="en-US" sz="1750" dirty="0"/>
          </a:p>
        </p:txBody>
      </p:sp>
      <p:sp>
        <p:nvSpPr>
          <p:cNvPr id="9" name="Shape 6"/>
          <p:cNvSpPr/>
          <p:nvPr/>
        </p:nvSpPr>
        <p:spPr>
          <a:xfrm>
            <a:off x="10171748" y="1522571"/>
            <a:ext cx="3664863" cy="3545324"/>
          </a:xfrm>
          <a:prstGeom prst="roundRect">
            <a:avLst>
              <a:gd name="adj" fmla="val 4127"/>
            </a:avLst>
          </a:prstGeom>
          <a:solidFill>
            <a:srgbClr val="FFFFFF"/>
          </a:solidFill>
          <a:ln w="30480">
            <a:solidFill>
              <a:srgbClr val="D8D4D4"/>
            </a:solidFill>
            <a:prstDash val="solid"/>
          </a:ln>
        </p:spPr>
      </p:sp>
      <p:sp>
        <p:nvSpPr>
          <p:cNvPr id="10" name="Shape 7"/>
          <p:cNvSpPr/>
          <p:nvPr/>
        </p:nvSpPr>
        <p:spPr>
          <a:xfrm>
            <a:off x="10141268" y="1522571"/>
            <a:ext cx="121920" cy="3545324"/>
          </a:xfrm>
          <a:prstGeom prst="roundRect">
            <a:avLst>
              <a:gd name="adj" fmla="val 27907"/>
            </a:avLst>
          </a:prstGeom>
          <a:solidFill>
            <a:srgbClr val="2150FE"/>
          </a:solidFill>
          <a:ln/>
        </p:spPr>
      </p:sp>
      <p:sp>
        <p:nvSpPr>
          <p:cNvPr id="11" name="Text 8"/>
          <p:cNvSpPr/>
          <p:nvPr/>
        </p:nvSpPr>
        <p:spPr>
          <a:xfrm>
            <a:off x="10520482" y="17798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C4C4D"/>
                </a:solidFill>
                <a:latin typeface="Crimson Pro Semi Bold" pitchFamily="34" charset="0"/>
                <a:ea typeface="Crimson Pro Semi Bold" pitchFamily="34" charset="-122"/>
                <a:cs typeface="Crimson Pro Semi Bold" pitchFamily="34" charset="-120"/>
              </a:rPr>
              <a:t>Predictive Modeling</a:t>
            </a:r>
            <a:endParaRPr lang="en-US" sz="2200" b="1" dirty="0"/>
          </a:p>
        </p:txBody>
      </p:sp>
      <p:sp>
        <p:nvSpPr>
          <p:cNvPr id="12" name="Text 9"/>
          <p:cNvSpPr/>
          <p:nvPr/>
        </p:nvSpPr>
        <p:spPr>
          <a:xfrm>
            <a:off x="10520482" y="2270284"/>
            <a:ext cx="3058835" cy="2177415"/>
          </a:xfrm>
          <a:prstGeom prst="rect">
            <a:avLst/>
          </a:prstGeom>
          <a:noFill/>
          <a:ln/>
        </p:spPr>
        <p:txBody>
          <a:bodyPr wrap="square" lIns="0" tIns="0" rIns="0" bIns="0" rtlCol="0" anchor="t"/>
          <a:lstStyle/>
          <a:p>
            <a:pPr marL="0" indent="0" algn="just">
              <a:lnSpc>
                <a:spcPts val="2850"/>
              </a:lnSpc>
              <a:buNone/>
            </a:pPr>
            <a:r>
              <a:rPr lang="en-US" sz="1750" dirty="0">
                <a:solidFill>
                  <a:srgbClr val="4C4C4D"/>
                </a:solidFill>
                <a:latin typeface="Heebo" pitchFamily="34" charset="0"/>
                <a:ea typeface="Heebo" pitchFamily="34" charset="-122"/>
                <a:cs typeface="Heebo" pitchFamily="34" charset="-120"/>
              </a:rPr>
              <a:t>Leveraging advanced machine learning models, we predict passenger satisfaction levels, providing forward-looking insights into service quality.</a:t>
            </a:r>
            <a:endParaRPr lang="en-US" sz="1750" dirty="0"/>
          </a:p>
        </p:txBody>
      </p:sp>
      <p:sp>
        <p:nvSpPr>
          <p:cNvPr id="13" name="Shape 10"/>
          <p:cNvSpPr/>
          <p:nvPr/>
        </p:nvSpPr>
        <p:spPr>
          <a:xfrm>
            <a:off x="6280190" y="5294709"/>
            <a:ext cx="7556421" cy="2093714"/>
          </a:xfrm>
          <a:prstGeom prst="roundRect">
            <a:avLst>
              <a:gd name="adj" fmla="val 6988"/>
            </a:avLst>
          </a:prstGeom>
          <a:solidFill>
            <a:srgbClr val="FFFFFF"/>
          </a:solidFill>
          <a:ln w="30480">
            <a:solidFill>
              <a:srgbClr val="D8D4D4"/>
            </a:solidFill>
            <a:prstDash val="solid"/>
          </a:ln>
        </p:spPr>
      </p:sp>
      <p:sp>
        <p:nvSpPr>
          <p:cNvPr id="14" name="Shape 11"/>
          <p:cNvSpPr/>
          <p:nvPr/>
        </p:nvSpPr>
        <p:spPr>
          <a:xfrm>
            <a:off x="6249710" y="5294709"/>
            <a:ext cx="121920" cy="2093714"/>
          </a:xfrm>
          <a:prstGeom prst="roundRect">
            <a:avLst>
              <a:gd name="adj" fmla="val 27907"/>
            </a:avLst>
          </a:prstGeom>
          <a:solidFill>
            <a:srgbClr val="2150FE"/>
          </a:solidFill>
          <a:ln/>
        </p:spPr>
      </p:sp>
      <p:sp>
        <p:nvSpPr>
          <p:cNvPr id="15" name="Text 12"/>
          <p:cNvSpPr/>
          <p:nvPr/>
        </p:nvSpPr>
        <p:spPr>
          <a:xfrm>
            <a:off x="6628924" y="55520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C4C4D"/>
                </a:solidFill>
                <a:latin typeface="Crimson Pro Semi Bold" pitchFamily="34" charset="0"/>
                <a:ea typeface="Crimson Pro Semi Bold" pitchFamily="34" charset="-122"/>
                <a:cs typeface="Crimson Pro Semi Bold" pitchFamily="34" charset="-120"/>
              </a:rPr>
              <a:t>Business Intelligence</a:t>
            </a:r>
            <a:endParaRPr lang="en-US" sz="2200" b="1" dirty="0"/>
          </a:p>
        </p:txBody>
      </p:sp>
      <p:sp>
        <p:nvSpPr>
          <p:cNvPr id="16" name="Text 13"/>
          <p:cNvSpPr/>
          <p:nvPr/>
        </p:nvSpPr>
        <p:spPr>
          <a:xfrm>
            <a:off x="6628924" y="6042422"/>
            <a:ext cx="6950393" cy="1088708"/>
          </a:xfrm>
          <a:prstGeom prst="rect">
            <a:avLst/>
          </a:prstGeom>
          <a:noFill/>
          <a:ln/>
        </p:spPr>
        <p:txBody>
          <a:bodyPr wrap="square" lIns="0" tIns="0" rIns="0" bIns="0" rtlCol="0" anchor="t"/>
          <a:lstStyle/>
          <a:p>
            <a:pPr marL="0" indent="0" algn="just">
              <a:lnSpc>
                <a:spcPts val="2850"/>
              </a:lnSpc>
              <a:buNone/>
            </a:pPr>
            <a:r>
              <a:rPr lang="en-US" sz="1750" dirty="0">
                <a:solidFill>
                  <a:srgbClr val="4C4C4D"/>
                </a:solidFill>
                <a:latin typeface="Heebo" pitchFamily="34" charset="0"/>
                <a:ea typeface="Heebo" pitchFamily="34" charset="-122"/>
                <a:cs typeface="Heebo" pitchFamily="34" charset="-120"/>
              </a:rPr>
              <a:t>Interactive dashboards are meticulously built to translate complex data into actionable business insights, empowering data-driven decision-making for airline management.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Shape 0"/>
          <p:cNvSpPr/>
          <p:nvPr/>
        </p:nvSpPr>
        <p:spPr>
          <a:xfrm>
            <a:off x="793790" y="3605451"/>
            <a:ext cx="1796534" cy="426244"/>
          </a:xfrm>
          <a:prstGeom prst="roundRect">
            <a:avLst>
              <a:gd name="adj" fmla="val 6386"/>
            </a:avLst>
          </a:prstGeom>
          <a:solidFill>
            <a:srgbClr val="CCD7FF"/>
          </a:solidFill>
          <a:ln/>
        </p:spPr>
      </p:sp>
      <p:sp>
        <p:nvSpPr>
          <p:cNvPr id="4" name="Text 1"/>
          <p:cNvSpPr/>
          <p:nvPr/>
        </p:nvSpPr>
        <p:spPr>
          <a:xfrm>
            <a:off x="929878" y="3673435"/>
            <a:ext cx="1524357" cy="290274"/>
          </a:xfrm>
          <a:prstGeom prst="rect">
            <a:avLst/>
          </a:prstGeom>
          <a:noFill/>
          <a:ln/>
        </p:spPr>
        <p:txBody>
          <a:bodyPr wrap="none" lIns="0" tIns="0" rIns="0" bIns="0" rtlCol="0" anchor="t"/>
          <a:lstStyle/>
          <a:p>
            <a:pPr marL="0" indent="0" algn="l">
              <a:lnSpc>
                <a:spcPts val="2250"/>
              </a:lnSpc>
              <a:buNone/>
            </a:pPr>
            <a:r>
              <a:rPr lang="en-US" sz="1400" dirty="0">
                <a:solidFill>
                  <a:srgbClr val="4C4C4D"/>
                </a:solidFill>
                <a:latin typeface="Heebo" pitchFamily="34" charset="0"/>
                <a:ea typeface="Heebo" pitchFamily="34" charset="-122"/>
                <a:cs typeface="Heebo" pitchFamily="34" charset="-120"/>
              </a:rPr>
              <a:t>CORE CHALLENGE</a:t>
            </a:r>
            <a:endParaRPr lang="en-US" sz="1400" dirty="0"/>
          </a:p>
        </p:txBody>
      </p:sp>
      <p:sp>
        <p:nvSpPr>
          <p:cNvPr id="5" name="Text 2"/>
          <p:cNvSpPr/>
          <p:nvPr/>
        </p:nvSpPr>
        <p:spPr>
          <a:xfrm>
            <a:off x="793790" y="4122420"/>
            <a:ext cx="11341298" cy="1417677"/>
          </a:xfrm>
          <a:prstGeom prst="rect">
            <a:avLst/>
          </a:prstGeom>
          <a:noFill/>
          <a:ln/>
        </p:spPr>
        <p:txBody>
          <a:bodyPr wrap="none" lIns="0" tIns="0" rIns="0" bIns="0" rtlCol="0" anchor="t"/>
          <a:lstStyle/>
          <a:p>
            <a:pPr marL="0" indent="0" algn="l">
              <a:lnSpc>
                <a:spcPts val="11150"/>
              </a:lnSpc>
              <a:buNone/>
            </a:pPr>
            <a:r>
              <a:rPr lang="en-US" sz="8900" dirty="0">
                <a:solidFill>
                  <a:srgbClr val="152D47"/>
                </a:solidFill>
                <a:latin typeface="Crimson Pro Semi Bold" pitchFamily="34" charset="0"/>
                <a:ea typeface="Crimson Pro Semi Bold" pitchFamily="34" charset="-122"/>
                <a:cs typeface="Crimson Pro Semi Bold" pitchFamily="34" charset="-120"/>
              </a:rPr>
              <a:t>Problem Statement</a:t>
            </a:r>
            <a:endParaRPr lang="en-US" sz="8900" dirty="0"/>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800" y="5887283"/>
            <a:ext cx="340162" cy="340162"/>
          </a:xfrm>
          <a:prstGeom prst="rect">
            <a:avLst/>
          </a:prstGeom>
        </p:spPr>
      </p:pic>
      <p:sp>
        <p:nvSpPr>
          <p:cNvPr id="7" name="Text 3"/>
          <p:cNvSpPr/>
          <p:nvPr/>
        </p:nvSpPr>
        <p:spPr>
          <a:xfrm>
            <a:off x="1530906" y="58802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Predicting Satisfaction</a:t>
            </a:r>
            <a:endParaRPr lang="en-US" sz="2200" dirty="0"/>
          </a:p>
        </p:txBody>
      </p:sp>
      <p:sp>
        <p:nvSpPr>
          <p:cNvPr id="8" name="Text 4"/>
          <p:cNvSpPr/>
          <p:nvPr/>
        </p:nvSpPr>
        <p:spPr>
          <a:xfrm>
            <a:off x="1530906" y="6370677"/>
            <a:ext cx="5642491" cy="1088708"/>
          </a:xfrm>
          <a:prstGeom prst="rect">
            <a:avLst/>
          </a:prstGeom>
          <a:noFill/>
          <a:ln/>
        </p:spPr>
        <p:txBody>
          <a:bodyPr wrap="square" lIns="0" tIns="0" rIns="0" bIns="0" rtlCol="0" anchor="t"/>
          <a:lstStyle/>
          <a:p>
            <a:pPr marL="0" indent="0" algn="just">
              <a:lnSpc>
                <a:spcPts val="2850"/>
              </a:lnSpc>
              <a:buNone/>
            </a:pPr>
            <a:r>
              <a:rPr lang="en-US" sz="1750" dirty="0">
                <a:solidFill>
                  <a:srgbClr val="4C4C4D"/>
                </a:solidFill>
                <a:latin typeface="Heebo" pitchFamily="34" charset="0"/>
                <a:ea typeface="Heebo" pitchFamily="34" charset="-122"/>
                <a:cs typeface="Heebo" pitchFamily="34" charset="-120"/>
              </a:rPr>
              <a:t>The primary goal is to accurately predict whether passengers are satisfied or fall into the neutral/dissatisfied category.</a:t>
            </a:r>
            <a:endParaRPr lang="en-US" sz="1750" dirty="0"/>
          </a:p>
        </p:txBody>
      </p:sp>
      <p:pic>
        <p:nvPicPr>
          <p:cNvPr id="9"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1895" y="5887283"/>
            <a:ext cx="340162" cy="340162"/>
          </a:xfrm>
          <a:prstGeom prst="rect">
            <a:avLst/>
          </a:prstGeom>
        </p:spPr>
      </p:pic>
      <p:sp>
        <p:nvSpPr>
          <p:cNvPr id="10" name="Text 5"/>
          <p:cNvSpPr/>
          <p:nvPr/>
        </p:nvSpPr>
        <p:spPr>
          <a:xfrm>
            <a:off x="8194000" y="58802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Key Influencers</a:t>
            </a:r>
            <a:endParaRPr lang="en-US" sz="2200" dirty="0"/>
          </a:p>
        </p:txBody>
      </p:sp>
      <p:sp>
        <p:nvSpPr>
          <p:cNvPr id="11" name="Text 6"/>
          <p:cNvSpPr/>
          <p:nvPr/>
        </p:nvSpPr>
        <p:spPr>
          <a:xfrm>
            <a:off x="8194000" y="6370677"/>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This prediction is based on a robust analysis of various service quality metrics and critical travel-related factors.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624959"/>
            <a:ext cx="1684020" cy="370642"/>
          </a:xfrm>
          <a:prstGeom prst="roundRect">
            <a:avLst>
              <a:gd name="adj" fmla="val 6609"/>
            </a:avLst>
          </a:prstGeom>
          <a:solidFill>
            <a:srgbClr val="CCD7FF"/>
          </a:solidFill>
          <a:ln/>
        </p:spPr>
      </p:sp>
      <p:sp>
        <p:nvSpPr>
          <p:cNvPr id="4" name="Text 1"/>
          <p:cNvSpPr/>
          <p:nvPr/>
        </p:nvSpPr>
        <p:spPr>
          <a:xfrm>
            <a:off x="6402586" y="686157"/>
            <a:ext cx="1439228" cy="248245"/>
          </a:xfrm>
          <a:prstGeom prst="rect">
            <a:avLst/>
          </a:prstGeom>
          <a:noFill/>
          <a:ln/>
        </p:spPr>
        <p:txBody>
          <a:bodyPr wrap="none" lIns="0" tIns="0" rIns="0" bIns="0" rtlCol="0" anchor="t"/>
          <a:lstStyle/>
          <a:p>
            <a:pPr marL="0" indent="0" algn="l">
              <a:lnSpc>
                <a:spcPts val="1950"/>
              </a:lnSpc>
              <a:buNone/>
            </a:pPr>
            <a:r>
              <a:rPr lang="en-US" sz="1250" dirty="0">
                <a:solidFill>
                  <a:srgbClr val="4C4C4D"/>
                </a:solidFill>
                <a:latin typeface="Heebo" pitchFamily="34" charset="0"/>
                <a:ea typeface="Heebo" pitchFamily="34" charset="-122"/>
                <a:cs typeface="Heebo" pitchFamily="34" charset="-120"/>
              </a:rPr>
              <a:t>DATA FOUNDATION</a:t>
            </a:r>
            <a:endParaRPr lang="en-US" sz="1250" dirty="0"/>
          </a:p>
        </p:txBody>
      </p:sp>
      <p:sp>
        <p:nvSpPr>
          <p:cNvPr id="5" name="Text 2"/>
          <p:cNvSpPr/>
          <p:nvPr/>
        </p:nvSpPr>
        <p:spPr>
          <a:xfrm>
            <a:off x="6280190" y="1069062"/>
            <a:ext cx="5103614" cy="637937"/>
          </a:xfrm>
          <a:prstGeom prst="rect">
            <a:avLst/>
          </a:prstGeom>
          <a:noFill/>
          <a:ln/>
        </p:spPr>
        <p:txBody>
          <a:bodyPr wrap="none" lIns="0" tIns="0" rIns="0" bIns="0" rtlCol="0" anchor="t"/>
          <a:lstStyle/>
          <a:p>
            <a:pPr marL="0" indent="0" algn="l">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Dataset Overview</a:t>
            </a:r>
            <a:endParaRPr lang="en-US" sz="4000" dirty="0"/>
          </a:p>
        </p:txBody>
      </p:sp>
      <p:sp>
        <p:nvSpPr>
          <p:cNvPr id="6" name="Shape 3"/>
          <p:cNvSpPr/>
          <p:nvPr/>
        </p:nvSpPr>
        <p:spPr>
          <a:xfrm>
            <a:off x="6285607" y="2038587"/>
            <a:ext cx="3686294" cy="3184565"/>
          </a:xfrm>
          <a:prstGeom prst="roundRect">
            <a:avLst>
              <a:gd name="adj" fmla="val 962"/>
            </a:avLst>
          </a:prstGeom>
          <a:solidFill>
            <a:srgbClr val="F2EEEE"/>
          </a:solidFill>
          <a:ln/>
        </p:spPr>
        <p:txBody>
          <a:bodyPr/>
          <a:lstStyle/>
          <a:p>
            <a:endParaRPr lang="en-US" dirty="0"/>
          </a:p>
        </p:txBody>
      </p:sp>
      <p:sp>
        <p:nvSpPr>
          <p:cNvPr id="7" name="Shape 4"/>
          <p:cNvSpPr/>
          <p:nvPr/>
        </p:nvSpPr>
        <p:spPr>
          <a:xfrm>
            <a:off x="6484263" y="2186583"/>
            <a:ext cx="612338" cy="612338"/>
          </a:xfrm>
          <a:prstGeom prst="roundRect">
            <a:avLst>
              <a:gd name="adj" fmla="val 14931436"/>
            </a:avLst>
          </a:prstGeom>
          <a:solidFill>
            <a:srgbClr val="2150FE"/>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2617" y="2354937"/>
            <a:ext cx="275511" cy="275511"/>
          </a:xfrm>
          <a:prstGeom prst="rect">
            <a:avLst/>
          </a:prstGeom>
        </p:spPr>
      </p:pic>
      <p:sp>
        <p:nvSpPr>
          <p:cNvPr id="9" name="Text 5"/>
          <p:cNvSpPr/>
          <p:nvPr/>
        </p:nvSpPr>
        <p:spPr>
          <a:xfrm>
            <a:off x="6484263" y="2982635"/>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Source &amp; Scale</a:t>
            </a:r>
            <a:endParaRPr lang="en-US" sz="2000" b="1" dirty="0"/>
          </a:p>
        </p:txBody>
      </p:sp>
      <p:sp>
        <p:nvSpPr>
          <p:cNvPr id="10" name="Text 6"/>
          <p:cNvSpPr/>
          <p:nvPr/>
        </p:nvSpPr>
        <p:spPr>
          <a:xfrm>
            <a:off x="6484263" y="3411617"/>
            <a:ext cx="3278148" cy="1241108"/>
          </a:xfrm>
          <a:prstGeom prst="rect">
            <a:avLst/>
          </a:prstGeom>
          <a:noFill/>
          <a:ln/>
        </p:spPr>
        <p:txBody>
          <a:bodyPr wrap="square" lIns="0" tIns="0" rIns="0" bIns="0" rtlCol="0" anchor="t"/>
          <a:lstStyle/>
          <a:p>
            <a:pPr marL="0" indent="0" algn="just">
              <a:lnSpc>
                <a:spcPts val="2400"/>
              </a:lnSpc>
              <a:buNone/>
            </a:pPr>
            <a:r>
              <a:rPr lang="en-US" sz="1600" dirty="0">
                <a:solidFill>
                  <a:srgbClr val="4C4C4D"/>
                </a:solidFill>
                <a:latin typeface="Heebo" pitchFamily="34" charset="0"/>
                <a:ea typeface="Heebo" pitchFamily="34" charset="-122"/>
                <a:cs typeface="Heebo" pitchFamily="34" charset="-120"/>
              </a:rPr>
              <a:t>The analysis utilizes the "Airline Passenger Satisfaction Dataset" sourced from Kaggle, comprising over 100,000 detailed records.</a:t>
            </a:r>
            <a:endParaRPr lang="en-US" sz="1600" dirty="0"/>
          </a:p>
        </p:txBody>
      </p:sp>
      <p:sp>
        <p:nvSpPr>
          <p:cNvPr id="11" name="Shape 7"/>
          <p:cNvSpPr/>
          <p:nvPr/>
        </p:nvSpPr>
        <p:spPr>
          <a:xfrm>
            <a:off x="10150197" y="1982510"/>
            <a:ext cx="3686413" cy="3184565"/>
          </a:xfrm>
          <a:prstGeom prst="roundRect">
            <a:avLst>
              <a:gd name="adj" fmla="val 962"/>
            </a:avLst>
          </a:prstGeom>
          <a:solidFill>
            <a:srgbClr val="F2EEEE"/>
          </a:solidFill>
          <a:ln/>
        </p:spPr>
      </p:sp>
      <p:sp>
        <p:nvSpPr>
          <p:cNvPr id="12" name="Shape 8"/>
          <p:cNvSpPr/>
          <p:nvPr/>
        </p:nvSpPr>
        <p:spPr>
          <a:xfrm>
            <a:off x="10354270" y="2186583"/>
            <a:ext cx="612338" cy="612338"/>
          </a:xfrm>
          <a:prstGeom prst="roundRect">
            <a:avLst>
              <a:gd name="adj" fmla="val 14931436"/>
            </a:avLst>
          </a:prstGeom>
          <a:solidFill>
            <a:srgbClr val="2150FE"/>
          </a:solidFill>
          <a:ln/>
        </p:spPr>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2625" y="2354937"/>
            <a:ext cx="275511" cy="275511"/>
          </a:xfrm>
          <a:prstGeom prst="rect">
            <a:avLst/>
          </a:prstGeom>
        </p:spPr>
      </p:pic>
      <p:sp>
        <p:nvSpPr>
          <p:cNvPr id="14" name="Text 9"/>
          <p:cNvSpPr/>
          <p:nvPr/>
        </p:nvSpPr>
        <p:spPr>
          <a:xfrm>
            <a:off x="10354270" y="2982635"/>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Feature Richness</a:t>
            </a:r>
            <a:endParaRPr lang="en-US" sz="2000" b="1" dirty="0"/>
          </a:p>
        </p:txBody>
      </p:sp>
      <p:sp>
        <p:nvSpPr>
          <p:cNvPr id="15" name="Text 10"/>
          <p:cNvSpPr/>
          <p:nvPr/>
        </p:nvSpPr>
        <p:spPr>
          <a:xfrm>
            <a:off x="10354270" y="3411617"/>
            <a:ext cx="3278267" cy="1551384"/>
          </a:xfrm>
          <a:prstGeom prst="rect">
            <a:avLst/>
          </a:prstGeom>
          <a:noFill/>
          <a:ln/>
        </p:spPr>
        <p:txBody>
          <a:bodyPr wrap="square" lIns="0" tIns="0" rIns="0" bIns="0" rtlCol="0" anchor="t"/>
          <a:lstStyle/>
          <a:p>
            <a:pPr marL="0" indent="0" algn="just">
              <a:lnSpc>
                <a:spcPts val="2400"/>
              </a:lnSpc>
              <a:buNone/>
            </a:pPr>
            <a:r>
              <a:rPr lang="en-US" sz="1600" dirty="0">
                <a:solidFill>
                  <a:srgbClr val="4C4C4D"/>
                </a:solidFill>
                <a:latin typeface="Heebo" pitchFamily="34" charset="0"/>
                <a:ea typeface="Heebo" pitchFamily="34" charset="-122"/>
                <a:cs typeface="Heebo" pitchFamily="34" charset="-120"/>
              </a:rPr>
              <a:t>Features include crucial demographic information, detailed service ratings across various touchpoints, and records of flight delays.</a:t>
            </a:r>
            <a:endParaRPr lang="en-US" sz="1600" dirty="0"/>
          </a:p>
        </p:txBody>
      </p:sp>
      <p:sp>
        <p:nvSpPr>
          <p:cNvPr id="16" name="Shape 11"/>
          <p:cNvSpPr/>
          <p:nvPr/>
        </p:nvSpPr>
        <p:spPr>
          <a:xfrm>
            <a:off x="6280190" y="5350788"/>
            <a:ext cx="7556421" cy="2253734"/>
          </a:xfrm>
          <a:prstGeom prst="roundRect">
            <a:avLst>
              <a:gd name="adj" fmla="val 1359"/>
            </a:avLst>
          </a:prstGeom>
          <a:solidFill>
            <a:srgbClr val="F2EEEE"/>
          </a:solidFill>
          <a:ln/>
        </p:spPr>
      </p:sp>
      <p:sp>
        <p:nvSpPr>
          <p:cNvPr id="17" name="Shape 12"/>
          <p:cNvSpPr/>
          <p:nvPr/>
        </p:nvSpPr>
        <p:spPr>
          <a:xfrm>
            <a:off x="6484263" y="5554861"/>
            <a:ext cx="612338" cy="612338"/>
          </a:xfrm>
          <a:prstGeom prst="roundRect">
            <a:avLst>
              <a:gd name="adj" fmla="val 14931436"/>
            </a:avLst>
          </a:prstGeom>
          <a:solidFill>
            <a:srgbClr val="2150FE"/>
          </a:solidFill>
          <a:ln/>
        </p:spPr>
      </p:sp>
      <p:pic>
        <p:nvPicPr>
          <p:cNvPr id="1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2617" y="5723215"/>
            <a:ext cx="275511" cy="275511"/>
          </a:xfrm>
          <a:prstGeom prst="rect">
            <a:avLst/>
          </a:prstGeom>
        </p:spPr>
      </p:pic>
      <p:sp>
        <p:nvSpPr>
          <p:cNvPr id="19" name="Text 13"/>
          <p:cNvSpPr/>
          <p:nvPr/>
        </p:nvSpPr>
        <p:spPr>
          <a:xfrm>
            <a:off x="6484263" y="6350913"/>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Target Variable</a:t>
            </a:r>
            <a:endParaRPr lang="en-US" sz="2000" b="1" dirty="0"/>
          </a:p>
        </p:txBody>
      </p:sp>
      <p:sp>
        <p:nvSpPr>
          <p:cNvPr id="20" name="Text 14"/>
          <p:cNvSpPr/>
          <p:nvPr/>
        </p:nvSpPr>
        <p:spPr>
          <a:xfrm>
            <a:off x="6484263" y="6779895"/>
            <a:ext cx="7148274" cy="620554"/>
          </a:xfrm>
          <a:prstGeom prst="rect">
            <a:avLst/>
          </a:prstGeom>
          <a:noFill/>
          <a:ln/>
        </p:spPr>
        <p:txBody>
          <a:bodyPr wrap="square" lIns="0" tIns="0" rIns="0" bIns="0" rtlCol="0" anchor="t"/>
          <a:lstStyle/>
          <a:p>
            <a:pPr marL="0" indent="0" algn="l">
              <a:lnSpc>
                <a:spcPts val="2400"/>
              </a:lnSpc>
              <a:buNone/>
            </a:pPr>
            <a:r>
              <a:rPr lang="en-US" sz="1600" dirty="0">
                <a:solidFill>
                  <a:srgbClr val="4C4C4D"/>
                </a:solidFill>
                <a:latin typeface="Heebo" pitchFamily="34" charset="0"/>
                <a:ea typeface="Heebo" pitchFamily="34" charset="-122"/>
                <a:cs typeface="Heebo" pitchFamily="34" charset="-120"/>
              </a:rPr>
              <a:t>The target variable for prediction is 'Satisfaction', classified as satisfied or neutral/dissatisfied, enabling binary classification.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1049298"/>
            <a:ext cx="2096572" cy="426244"/>
          </a:xfrm>
          <a:prstGeom prst="roundRect">
            <a:avLst>
              <a:gd name="adj" fmla="val 6386"/>
            </a:avLst>
          </a:prstGeom>
          <a:solidFill>
            <a:srgbClr val="CCD7FF"/>
          </a:solidFill>
          <a:ln/>
        </p:spPr>
      </p:sp>
      <p:sp>
        <p:nvSpPr>
          <p:cNvPr id="3" name="Text 1"/>
          <p:cNvSpPr/>
          <p:nvPr/>
        </p:nvSpPr>
        <p:spPr>
          <a:xfrm>
            <a:off x="929878" y="1117283"/>
            <a:ext cx="1824395" cy="290274"/>
          </a:xfrm>
          <a:prstGeom prst="rect">
            <a:avLst/>
          </a:prstGeom>
          <a:noFill/>
          <a:ln/>
        </p:spPr>
        <p:txBody>
          <a:bodyPr wrap="none" lIns="0" tIns="0" rIns="0" bIns="0" rtlCol="0" anchor="t"/>
          <a:lstStyle/>
          <a:p>
            <a:pPr marL="0" indent="0" algn="l">
              <a:lnSpc>
                <a:spcPts val="2250"/>
              </a:lnSpc>
              <a:buNone/>
            </a:pPr>
            <a:r>
              <a:rPr lang="en-US" sz="1400" dirty="0">
                <a:solidFill>
                  <a:srgbClr val="4C4C4D"/>
                </a:solidFill>
                <a:latin typeface="Heebo" pitchFamily="34" charset="0"/>
                <a:ea typeface="Heebo" pitchFamily="34" charset="-122"/>
                <a:cs typeface="Heebo" pitchFamily="34" charset="-120"/>
              </a:rPr>
              <a:t>INSIGHT GENERATION</a:t>
            </a:r>
            <a:endParaRPr lang="en-US" sz="1400" dirty="0"/>
          </a:p>
        </p:txBody>
      </p:sp>
      <p:sp>
        <p:nvSpPr>
          <p:cNvPr id="4" name="Text 2"/>
          <p:cNvSpPr/>
          <p:nvPr/>
        </p:nvSpPr>
        <p:spPr>
          <a:xfrm>
            <a:off x="793790" y="1566267"/>
            <a:ext cx="7633216"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Exploratory Data Analysis (EDA)</a:t>
            </a:r>
            <a:endParaRPr lang="en-US" sz="4450" dirty="0"/>
          </a:p>
        </p:txBody>
      </p:sp>
      <p:sp>
        <p:nvSpPr>
          <p:cNvPr id="5" name="Text 3"/>
          <p:cNvSpPr/>
          <p:nvPr/>
        </p:nvSpPr>
        <p:spPr>
          <a:xfrm>
            <a:off x="1071404" y="4114800"/>
            <a:ext cx="2910721" cy="354330"/>
          </a:xfrm>
          <a:prstGeom prst="rect">
            <a:avLst/>
          </a:prstGeom>
          <a:noFill/>
          <a:ln/>
        </p:spPr>
        <p:txBody>
          <a:bodyPr wrap="none" lIns="0" tIns="0" rIns="0" bIns="0" rtlCol="0" anchor="t"/>
          <a:lstStyle/>
          <a:p>
            <a:pPr marL="0" indent="0" algn="ctr">
              <a:lnSpc>
                <a:spcPts val="2750"/>
              </a:lnSpc>
              <a:buNone/>
            </a:pPr>
            <a:r>
              <a:rPr lang="en-US" sz="2200" b="1" dirty="0">
                <a:solidFill>
                  <a:srgbClr val="4C4C4D"/>
                </a:solidFill>
                <a:latin typeface="Crimson Pro Semi Bold" pitchFamily="34" charset="0"/>
                <a:ea typeface="Crimson Pro Semi Bold" pitchFamily="34" charset="-122"/>
                <a:cs typeface="Crimson Pro Semi Bold" pitchFamily="34" charset="-120"/>
              </a:rPr>
              <a:t>Satisfaction Distribution</a:t>
            </a:r>
            <a:endParaRPr lang="en-US" sz="2200" b="1" dirty="0"/>
          </a:p>
        </p:txBody>
      </p:sp>
      <p:sp>
        <p:nvSpPr>
          <p:cNvPr id="6" name="Text 4"/>
          <p:cNvSpPr/>
          <p:nvPr/>
        </p:nvSpPr>
        <p:spPr>
          <a:xfrm>
            <a:off x="793790" y="4598551"/>
            <a:ext cx="3785235" cy="1088708"/>
          </a:xfrm>
          <a:prstGeom prst="rect">
            <a:avLst/>
          </a:prstGeom>
          <a:noFill/>
          <a:ln/>
        </p:spPr>
        <p:txBody>
          <a:bodyPr wrap="square" lIns="0" tIns="0" rIns="0" bIns="0" rtlCol="0" anchor="t"/>
          <a:lstStyle/>
          <a:p>
            <a:pPr marL="0" indent="0" algn="just">
              <a:lnSpc>
                <a:spcPts val="2850"/>
              </a:lnSpc>
              <a:buNone/>
            </a:pPr>
            <a:r>
              <a:rPr lang="en-US" sz="1750" dirty="0">
                <a:solidFill>
                  <a:srgbClr val="4C4C4D"/>
                </a:solidFill>
                <a:latin typeface="Heebo" pitchFamily="34" charset="0"/>
                <a:ea typeface="Heebo" pitchFamily="34" charset="-122"/>
                <a:cs typeface="Heebo" pitchFamily="34" charset="-120"/>
              </a:rPr>
              <a:t>Detailed analysis of overall satisfaction levels to understand passenger sentiment patterns.</a:t>
            </a:r>
            <a:endParaRPr lang="en-US" sz="1750" dirty="0"/>
          </a:p>
        </p:txBody>
      </p:sp>
      <p:pic>
        <p:nvPicPr>
          <p:cNvPr id="7" name="Image 0" descr="preencoded.png"/>
          <p:cNvPicPr>
            <a:picLocks noChangeAspect="1"/>
          </p:cNvPicPr>
          <p:nvPr/>
        </p:nvPicPr>
        <p:blipFill>
          <a:blip r:embed="rId3"/>
          <a:stretch>
            <a:fillRect/>
          </a:stretch>
        </p:blipFill>
        <p:spPr>
          <a:xfrm>
            <a:off x="5032653" y="2615208"/>
            <a:ext cx="4564975" cy="4564975"/>
          </a:xfrm>
          <a:prstGeom prst="rect">
            <a:avLst/>
          </a:prstGeom>
        </p:spPr>
      </p:pic>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7717" y="4727853"/>
            <a:ext cx="339328" cy="339328"/>
          </a:xfrm>
          <a:prstGeom prst="rect">
            <a:avLst/>
          </a:prstGeom>
        </p:spPr>
      </p:pic>
      <p:sp>
        <p:nvSpPr>
          <p:cNvPr id="9" name="Text 5"/>
          <p:cNvSpPr/>
          <p:nvPr/>
        </p:nvSpPr>
        <p:spPr>
          <a:xfrm>
            <a:off x="9937790" y="2791063"/>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C4C4D"/>
                </a:solidFill>
                <a:latin typeface="Crimson Pro Semi Bold" pitchFamily="34" charset="0"/>
                <a:ea typeface="Crimson Pro Semi Bold" pitchFamily="34" charset="-122"/>
                <a:cs typeface="Crimson Pro Semi Bold" pitchFamily="34" charset="-120"/>
              </a:rPr>
              <a:t>Segmented Comparison</a:t>
            </a:r>
            <a:endParaRPr lang="en-US" sz="2200" b="1" dirty="0"/>
          </a:p>
        </p:txBody>
      </p:sp>
      <p:sp>
        <p:nvSpPr>
          <p:cNvPr id="10" name="Text 6"/>
          <p:cNvSpPr/>
          <p:nvPr/>
        </p:nvSpPr>
        <p:spPr>
          <a:xfrm>
            <a:off x="9937790" y="3281482"/>
            <a:ext cx="3898821" cy="1451610"/>
          </a:xfrm>
          <a:prstGeom prst="rect">
            <a:avLst/>
          </a:prstGeom>
          <a:noFill/>
          <a:ln/>
        </p:spPr>
        <p:txBody>
          <a:bodyPr wrap="square" lIns="0" tIns="0" rIns="0" bIns="0" rtlCol="0" anchor="t"/>
          <a:lstStyle/>
          <a:p>
            <a:pPr marL="0" indent="0" algn="just">
              <a:lnSpc>
                <a:spcPts val="2850"/>
              </a:lnSpc>
              <a:buNone/>
            </a:pPr>
            <a:r>
              <a:rPr lang="en-US" sz="1750" dirty="0">
                <a:solidFill>
                  <a:srgbClr val="4C4C4D"/>
                </a:solidFill>
                <a:latin typeface="Heebo" pitchFamily="34" charset="0"/>
                <a:ea typeface="Heebo" pitchFamily="34" charset="-122"/>
                <a:cs typeface="Heebo" pitchFamily="34" charset="-120"/>
              </a:rPr>
              <a:t>Comparative analysis of satisfaction across different passenger segments, including class, gender, and travel type.</a:t>
            </a:r>
            <a:endParaRPr lang="en-US" sz="1750" dirty="0"/>
          </a:p>
        </p:txBody>
      </p:sp>
      <p:pic>
        <p:nvPicPr>
          <p:cNvPr id="11" name="Image 2" descr="preencoded.png"/>
          <p:cNvPicPr>
            <a:picLocks noChangeAspect="1"/>
          </p:cNvPicPr>
          <p:nvPr/>
        </p:nvPicPr>
        <p:blipFill>
          <a:blip r:embed="rId6"/>
          <a:stretch>
            <a:fillRect/>
          </a:stretch>
        </p:blipFill>
        <p:spPr>
          <a:xfrm>
            <a:off x="5032653" y="2615208"/>
            <a:ext cx="4564975" cy="4564975"/>
          </a:xfrm>
          <a:prstGeom prst="rect">
            <a:avLst/>
          </a:prstGeom>
        </p:spPr>
      </p:pic>
      <p:pic>
        <p:nvPicPr>
          <p:cNvPr id="12"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4326" y="3344228"/>
            <a:ext cx="339328" cy="339328"/>
          </a:xfrm>
          <a:prstGeom prst="rect">
            <a:avLst/>
          </a:prstGeom>
        </p:spPr>
      </p:pic>
      <p:sp>
        <p:nvSpPr>
          <p:cNvPr id="13" name="Text 7"/>
          <p:cNvSpPr/>
          <p:nvPr/>
        </p:nvSpPr>
        <p:spPr>
          <a:xfrm>
            <a:off x="9937790" y="5425083"/>
            <a:ext cx="2905363" cy="354330"/>
          </a:xfrm>
          <a:prstGeom prst="rect">
            <a:avLst/>
          </a:prstGeom>
          <a:noFill/>
          <a:ln/>
        </p:spPr>
        <p:txBody>
          <a:bodyPr wrap="none" lIns="0" tIns="0" rIns="0" bIns="0" rtlCol="0" anchor="t"/>
          <a:lstStyle/>
          <a:p>
            <a:pPr marL="0" indent="0" algn="ctr">
              <a:lnSpc>
                <a:spcPts val="2750"/>
              </a:lnSpc>
              <a:buNone/>
            </a:pPr>
            <a:r>
              <a:rPr lang="en-US" sz="2200" b="1" dirty="0">
                <a:solidFill>
                  <a:srgbClr val="4C4C4D"/>
                </a:solidFill>
                <a:latin typeface="Crimson Pro Semi Bold" pitchFamily="34" charset="0"/>
                <a:ea typeface="Crimson Pro Semi Bold" pitchFamily="34" charset="-122"/>
                <a:cs typeface="Crimson Pro Semi Bold" pitchFamily="34" charset="-120"/>
              </a:rPr>
              <a:t>Key Factor Identification</a:t>
            </a:r>
            <a:endParaRPr lang="en-US" sz="2200" b="1" dirty="0"/>
          </a:p>
        </p:txBody>
      </p:sp>
      <p:sp>
        <p:nvSpPr>
          <p:cNvPr id="14" name="Text 8"/>
          <p:cNvSpPr/>
          <p:nvPr/>
        </p:nvSpPr>
        <p:spPr>
          <a:xfrm>
            <a:off x="9937790" y="5915501"/>
            <a:ext cx="3898821" cy="1088708"/>
          </a:xfrm>
          <a:prstGeom prst="rect">
            <a:avLst/>
          </a:prstGeom>
          <a:noFill/>
          <a:ln/>
        </p:spPr>
        <p:txBody>
          <a:bodyPr wrap="square" lIns="0" tIns="0" rIns="0" bIns="0" rtlCol="0" anchor="t"/>
          <a:lstStyle/>
          <a:p>
            <a:pPr marL="0" indent="0" algn="just">
              <a:lnSpc>
                <a:spcPts val="2850"/>
              </a:lnSpc>
              <a:buNone/>
            </a:pPr>
            <a:r>
              <a:rPr lang="en-US" sz="1750" dirty="0">
                <a:solidFill>
                  <a:srgbClr val="4C4C4D"/>
                </a:solidFill>
                <a:latin typeface="Heebo" pitchFamily="34" charset="0"/>
                <a:ea typeface="Heebo" pitchFamily="34" charset="-122"/>
                <a:cs typeface="Heebo" pitchFamily="34" charset="-120"/>
              </a:rPr>
              <a:t>Identification and prioritization of the most significant factors influencing passenger satisfaction.</a:t>
            </a:r>
            <a:endParaRPr lang="en-US" sz="1750" dirty="0"/>
          </a:p>
        </p:txBody>
      </p:sp>
      <p:pic>
        <p:nvPicPr>
          <p:cNvPr id="15" name="Image 4" descr="preencoded.png"/>
          <p:cNvPicPr>
            <a:picLocks noChangeAspect="1"/>
          </p:cNvPicPr>
          <p:nvPr/>
        </p:nvPicPr>
        <p:blipFill>
          <a:blip r:embed="rId9"/>
          <a:stretch>
            <a:fillRect/>
          </a:stretch>
        </p:blipFill>
        <p:spPr>
          <a:xfrm>
            <a:off x="5032653" y="2615208"/>
            <a:ext cx="4564975" cy="4564975"/>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44326" y="6111478"/>
            <a:ext cx="339328" cy="3393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396835" y="311825"/>
            <a:ext cx="864156" cy="185261"/>
          </a:xfrm>
          <a:prstGeom prst="roundRect">
            <a:avLst>
              <a:gd name="adj" fmla="val 6612"/>
            </a:avLst>
          </a:prstGeom>
          <a:solidFill>
            <a:srgbClr val="CCD7FF"/>
          </a:solidFill>
          <a:ln/>
        </p:spPr>
      </p:sp>
      <p:sp>
        <p:nvSpPr>
          <p:cNvPr id="3" name="Text 1"/>
          <p:cNvSpPr/>
          <p:nvPr/>
        </p:nvSpPr>
        <p:spPr>
          <a:xfrm>
            <a:off x="458033" y="342424"/>
            <a:ext cx="741759" cy="124063"/>
          </a:xfrm>
          <a:prstGeom prst="rect">
            <a:avLst/>
          </a:prstGeom>
          <a:noFill/>
          <a:ln/>
        </p:spPr>
        <p:txBody>
          <a:bodyPr wrap="none" lIns="0" tIns="0" rIns="0" bIns="0" rtlCol="0" anchor="t"/>
          <a:lstStyle/>
          <a:p>
            <a:pPr marL="0" indent="0" algn="l">
              <a:lnSpc>
                <a:spcPts val="950"/>
              </a:lnSpc>
              <a:buNone/>
            </a:pPr>
            <a:r>
              <a:rPr lang="en-US" sz="600" dirty="0">
                <a:solidFill>
                  <a:srgbClr val="4C4C4D"/>
                </a:solidFill>
                <a:latin typeface="Heebo" pitchFamily="34" charset="0"/>
                <a:ea typeface="Heebo" pitchFamily="34" charset="-122"/>
                <a:cs typeface="Heebo" pitchFamily="34" charset="-120"/>
              </a:rPr>
              <a:t>PREDICTIVE POWER</a:t>
            </a:r>
            <a:endParaRPr lang="en-US" sz="600" dirty="0"/>
          </a:p>
        </p:txBody>
      </p:sp>
      <p:sp>
        <p:nvSpPr>
          <p:cNvPr id="4" name="Text 2"/>
          <p:cNvSpPr/>
          <p:nvPr/>
        </p:nvSpPr>
        <p:spPr>
          <a:xfrm>
            <a:off x="1260990" y="585370"/>
            <a:ext cx="3940283" cy="328267"/>
          </a:xfrm>
          <a:prstGeom prst="rect">
            <a:avLst/>
          </a:prstGeom>
          <a:noFill/>
          <a:ln/>
        </p:spPr>
        <p:txBody>
          <a:bodyPr wrap="none" lIns="0" tIns="0" rIns="0" bIns="0" rtlCol="0" anchor="t"/>
          <a:lstStyle/>
          <a:p>
            <a:pPr marL="0" indent="0" algn="ctr">
              <a:lnSpc>
                <a:spcPts val="2500"/>
              </a:lnSpc>
              <a:buNone/>
            </a:pPr>
            <a:r>
              <a:rPr lang="en-US" sz="2400" b="1" dirty="0">
                <a:solidFill>
                  <a:srgbClr val="152D47"/>
                </a:solidFill>
                <a:latin typeface="Crimson Pro Semi Bold" pitchFamily="34" charset="0"/>
                <a:ea typeface="Crimson Pro Semi Bold" pitchFamily="34" charset="-122"/>
                <a:cs typeface="Crimson Pro Semi Bold" pitchFamily="34" charset="-120"/>
              </a:rPr>
              <a:t>Models Used &amp; Results</a:t>
            </a:r>
            <a:endParaRPr lang="en-US" sz="2400" b="1" dirty="0"/>
          </a:p>
        </p:txBody>
      </p:sp>
      <p:sp>
        <p:nvSpPr>
          <p:cNvPr id="5" name="Shape 3"/>
          <p:cNvSpPr/>
          <p:nvPr/>
        </p:nvSpPr>
        <p:spPr>
          <a:xfrm>
            <a:off x="3773163" y="2875359"/>
            <a:ext cx="15240" cy="2478881"/>
          </a:xfrm>
          <a:prstGeom prst="roundRect">
            <a:avLst>
              <a:gd name="adj" fmla="val 100465"/>
            </a:avLst>
          </a:prstGeom>
          <a:solidFill>
            <a:srgbClr val="D8D4D4"/>
          </a:solidFill>
          <a:ln/>
        </p:spPr>
      </p:sp>
      <p:sp>
        <p:nvSpPr>
          <p:cNvPr id="6" name="Shape 4"/>
          <p:cNvSpPr/>
          <p:nvPr/>
        </p:nvSpPr>
        <p:spPr>
          <a:xfrm>
            <a:off x="3770828" y="654806"/>
            <a:ext cx="204073" cy="15240"/>
          </a:xfrm>
          <a:prstGeom prst="roundRect">
            <a:avLst>
              <a:gd name="adj" fmla="val 100465"/>
            </a:avLst>
          </a:prstGeom>
          <a:solidFill>
            <a:srgbClr val="D8D4D4"/>
          </a:solidFill>
          <a:ln/>
        </p:spPr>
      </p:sp>
      <p:sp>
        <p:nvSpPr>
          <p:cNvPr id="7" name="Shape 5"/>
          <p:cNvSpPr/>
          <p:nvPr/>
        </p:nvSpPr>
        <p:spPr>
          <a:xfrm>
            <a:off x="3732609" y="2866192"/>
            <a:ext cx="76438" cy="76438"/>
          </a:xfrm>
          <a:prstGeom prst="roundRect">
            <a:avLst>
              <a:gd name="adj" fmla="val 598132"/>
            </a:avLst>
          </a:prstGeom>
          <a:solidFill>
            <a:srgbClr val="2150FE"/>
          </a:solidFill>
          <a:ln/>
        </p:spPr>
      </p:sp>
      <p:sp>
        <p:nvSpPr>
          <p:cNvPr id="8" name="Text 6"/>
          <p:cNvSpPr/>
          <p:nvPr/>
        </p:nvSpPr>
        <p:spPr>
          <a:xfrm>
            <a:off x="2243423" y="2913657"/>
            <a:ext cx="1361551" cy="188714"/>
          </a:xfrm>
          <a:prstGeom prst="rect">
            <a:avLst/>
          </a:prstGeom>
          <a:noFill/>
          <a:ln/>
        </p:spPr>
        <p:txBody>
          <a:bodyPr wrap="none" lIns="0" tIns="0" rIns="0" bIns="0" rtlCol="0" anchor="t"/>
          <a:lstStyle/>
          <a:p>
            <a:pPr marL="0" indent="0" algn="r">
              <a:lnSpc>
                <a:spcPts val="125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Logistic</a:t>
            </a:r>
            <a:r>
              <a:rPr lang="en-US" sz="2000" dirty="0">
                <a:solidFill>
                  <a:srgbClr val="4C4C4D"/>
                </a:solidFill>
                <a:latin typeface="Crimson Pro Semi Bold" pitchFamily="34" charset="0"/>
                <a:ea typeface="Crimson Pro Semi Bold" pitchFamily="34" charset="-122"/>
                <a:cs typeface="Crimson Pro Semi Bold" pitchFamily="34" charset="-120"/>
              </a:rPr>
              <a:t> </a:t>
            </a:r>
            <a:r>
              <a:rPr lang="en-US" sz="2000" b="1" dirty="0">
                <a:solidFill>
                  <a:srgbClr val="4C4C4D"/>
                </a:solidFill>
                <a:latin typeface="Crimson Pro Semi Bold" pitchFamily="34" charset="0"/>
                <a:ea typeface="Crimson Pro Semi Bold" pitchFamily="34" charset="-122"/>
                <a:cs typeface="Crimson Pro Semi Bold" pitchFamily="34" charset="-120"/>
              </a:rPr>
              <a:t>Regression</a:t>
            </a:r>
            <a:endParaRPr lang="en-US" sz="2000" b="1" dirty="0"/>
          </a:p>
        </p:txBody>
      </p:sp>
      <p:sp>
        <p:nvSpPr>
          <p:cNvPr id="9" name="Text 7"/>
          <p:cNvSpPr/>
          <p:nvPr/>
        </p:nvSpPr>
        <p:spPr>
          <a:xfrm>
            <a:off x="396835" y="3249671"/>
            <a:ext cx="3208139" cy="360938"/>
          </a:xfrm>
          <a:prstGeom prst="rect">
            <a:avLst/>
          </a:prstGeom>
          <a:noFill/>
          <a:ln/>
        </p:spPr>
        <p:txBody>
          <a:bodyPr wrap="none" lIns="0" tIns="0" rIns="0" bIns="0" rtlCol="0" anchor="t"/>
          <a:lstStyle/>
          <a:p>
            <a:pPr marL="0" indent="0" algn="just">
              <a:lnSpc>
                <a:spcPts val="1200"/>
              </a:lnSpc>
              <a:buNone/>
            </a:pPr>
            <a:r>
              <a:rPr lang="en-US" sz="1400" dirty="0">
                <a:solidFill>
                  <a:srgbClr val="4C4C4D"/>
                </a:solidFill>
                <a:latin typeface="Heebo" pitchFamily="34" charset="0"/>
                <a:ea typeface="Heebo" pitchFamily="34" charset="-122"/>
                <a:cs typeface="Heebo" pitchFamily="34" charset="-120"/>
              </a:rPr>
              <a:t>A baseline model for </a:t>
            </a:r>
          </a:p>
          <a:p>
            <a:pPr marL="0" indent="0" algn="just">
              <a:lnSpc>
                <a:spcPts val="1200"/>
              </a:lnSpc>
              <a:buNone/>
            </a:pPr>
            <a:r>
              <a:rPr lang="en-US" sz="1400" dirty="0">
                <a:solidFill>
                  <a:srgbClr val="4C4C4D"/>
                </a:solidFill>
                <a:latin typeface="Heebo" pitchFamily="34" charset="0"/>
                <a:ea typeface="Heebo" pitchFamily="34" charset="-122"/>
                <a:cs typeface="Heebo" pitchFamily="34" charset="-120"/>
              </a:rPr>
              <a:t>understanding linear relationships</a:t>
            </a:r>
            <a:r>
              <a:rPr lang="en-US" sz="1100" dirty="0">
                <a:solidFill>
                  <a:srgbClr val="4C4C4D"/>
                </a:solidFill>
                <a:latin typeface="Heebo" pitchFamily="34" charset="0"/>
                <a:ea typeface="Heebo" pitchFamily="34" charset="-122"/>
                <a:cs typeface="Heebo" pitchFamily="34" charset="-120"/>
              </a:rPr>
              <a:t>.</a:t>
            </a:r>
            <a:endParaRPr lang="en-US" sz="1100" dirty="0"/>
          </a:p>
        </p:txBody>
      </p:sp>
      <p:sp>
        <p:nvSpPr>
          <p:cNvPr id="11" name="Shape 9"/>
          <p:cNvSpPr/>
          <p:nvPr/>
        </p:nvSpPr>
        <p:spPr>
          <a:xfrm>
            <a:off x="3747969" y="3549574"/>
            <a:ext cx="76438" cy="76438"/>
          </a:xfrm>
          <a:prstGeom prst="roundRect">
            <a:avLst>
              <a:gd name="adj" fmla="val 598132"/>
            </a:avLst>
          </a:prstGeom>
          <a:solidFill>
            <a:srgbClr val="2150FE"/>
          </a:solidFill>
          <a:ln/>
        </p:spPr>
      </p:sp>
      <p:sp>
        <p:nvSpPr>
          <p:cNvPr id="12" name="Text 10"/>
          <p:cNvSpPr/>
          <p:nvPr/>
        </p:nvSpPr>
        <p:spPr>
          <a:xfrm>
            <a:off x="3925400" y="3610609"/>
            <a:ext cx="1275874" cy="159544"/>
          </a:xfrm>
          <a:prstGeom prst="rect">
            <a:avLst/>
          </a:prstGeom>
          <a:noFill/>
          <a:ln/>
        </p:spPr>
        <p:txBody>
          <a:bodyPr wrap="none" lIns="0" tIns="0" rIns="0" bIns="0" rtlCol="0" anchor="t"/>
          <a:lstStyle/>
          <a:p>
            <a:pPr marL="0" indent="0" algn="l">
              <a:lnSpc>
                <a:spcPts val="125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Decision Tree</a:t>
            </a:r>
            <a:endParaRPr lang="en-US" sz="2000" b="1" dirty="0"/>
          </a:p>
        </p:txBody>
      </p:sp>
      <p:sp>
        <p:nvSpPr>
          <p:cNvPr id="13" name="Text 11"/>
          <p:cNvSpPr/>
          <p:nvPr/>
        </p:nvSpPr>
        <p:spPr>
          <a:xfrm>
            <a:off x="3955880" y="3863341"/>
            <a:ext cx="3234900" cy="205649"/>
          </a:xfrm>
          <a:prstGeom prst="rect">
            <a:avLst/>
          </a:prstGeom>
          <a:noFill/>
          <a:ln/>
        </p:spPr>
        <p:txBody>
          <a:bodyPr wrap="none" lIns="0" tIns="0" rIns="0" bIns="0" rtlCol="0" anchor="t"/>
          <a:lstStyle/>
          <a:p>
            <a:pPr marL="0" indent="0" algn="just">
              <a:lnSpc>
                <a:spcPts val="1200"/>
              </a:lnSpc>
              <a:buNone/>
            </a:pPr>
            <a:r>
              <a:rPr lang="en-US" sz="1400" dirty="0">
                <a:solidFill>
                  <a:srgbClr val="4C4C4D"/>
                </a:solidFill>
                <a:latin typeface="Heebo" pitchFamily="34" charset="0"/>
                <a:ea typeface="Heebo" pitchFamily="34" charset="-122"/>
                <a:cs typeface="Heebo" pitchFamily="34" charset="-120"/>
              </a:rPr>
              <a:t>Effective for capturing non-linear</a:t>
            </a:r>
          </a:p>
          <a:p>
            <a:pPr marL="0" indent="0" algn="just">
              <a:lnSpc>
                <a:spcPts val="1200"/>
              </a:lnSpc>
              <a:buNone/>
            </a:pPr>
            <a:r>
              <a:rPr lang="en-US" sz="1400" dirty="0">
                <a:solidFill>
                  <a:srgbClr val="4C4C4D"/>
                </a:solidFill>
                <a:latin typeface="Heebo" pitchFamily="34" charset="0"/>
                <a:ea typeface="Heebo" pitchFamily="34" charset="-122"/>
                <a:cs typeface="Heebo" pitchFamily="34" charset="-120"/>
              </a:rPr>
              <a:t> patterns and interactions.</a:t>
            </a:r>
            <a:endParaRPr lang="en-US" sz="1400" dirty="0"/>
          </a:p>
        </p:txBody>
      </p:sp>
      <p:sp>
        <p:nvSpPr>
          <p:cNvPr id="15" name="Shape 13"/>
          <p:cNvSpPr/>
          <p:nvPr/>
        </p:nvSpPr>
        <p:spPr>
          <a:xfrm>
            <a:off x="3755588" y="4262396"/>
            <a:ext cx="76438" cy="76438"/>
          </a:xfrm>
          <a:prstGeom prst="roundRect">
            <a:avLst>
              <a:gd name="adj" fmla="val 598132"/>
            </a:avLst>
          </a:prstGeom>
          <a:solidFill>
            <a:srgbClr val="2150FE"/>
          </a:solidFill>
          <a:ln/>
        </p:spPr>
      </p:sp>
      <p:sp>
        <p:nvSpPr>
          <p:cNvPr id="16" name="Text 14"/>
          <p:cNvSpPr/>
          <p:nvPr/>
        </p:nvSpPr>
        <p:spPr>
          <a:xfrm>
            <a:off x="2109668" y="4226102"/>
            <a:ext cx="1521948" cy="184311"/>
          </a:xfrm>
          <a:prstGeom prst="rect">
            <a:avLst/>
          </a:prstGeom>
          <a:noFill/>
          <a:ln/>
        </p:spPr>
        <p:txBody>
          <a:bodyPr wrap="none" lIns="0" tIns="0" rIns="0" bIns="0" rtlCol="0" anchor="t"/>
          <a:lstStyle/>
          <a:p>
            <a:pPr marL="0" indent="0" algn="r">
              <a:lnSpc>
                <a:spcPts val="125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Random Forest</a:t>
            </a:r>
            <a:endParaRPr lang="en-US" sz="2000" b="1" dirty="0"/>
          </a:p>
        </p:txBody>
      </p:sp>
      <p:sp>
        <p:nvSpPr>
          <p:cNvPr id="17" name="Text 15"/>
          <p:cNvSpPr/>
          <p:nvPr/>
        </p:nvSpPr>
        <p:spPr>
          <a:xfrm>
            <a:off x="733436" y="4547929"/>
            <a:ext cx="2988707" cy="155019"/>
          </a:xfrm>
          <a:prstGeom prst="rect">
            <a:avLst/>
          </a:prstGeom>
          <a:noFill/>
          <a:ln/>
        </p:spPr>
        <p:txBody>
          <a:bodyPr wrap="none" lIns="0" tIns="0" rIns="0" bIns="0" rtlCol="0" anchor="t"/>
          <a:lstStyle/>
          <a:p>
            <a:pPr marL="0" indent="0" algn="just">
              <a:lnSpc>
                <a:spcPts val="1200"/>
              </a:lnSpc>
              <a:buNone/>
            </a:pPr>
            <a:r>
              <a:rPr lang="en-US" sz="1400" dirty="0">
                <a:solidFill>
                  <a:srgbClr val="4C4C4D"/>
                </a:solidFill>
                <a:latin typeface="Heebo" pitchFamily="34" charset="0"/>
                <a:ea typeface="Heebo" pitchFamily="34" charset="-122"/>
                <a:cs typeface="Heebo" pitchFamily="34" charset="-120"/>
              </a:rPr>
              <a:t>Ensemble method proving</a:t>
            </a:r>
          </a:p>
          <a:p>
            <a:pPr marL="0" indent="0" algn="just">
              <a:lnSpc>
                <a:spcPts val="1200"/>
              </a:lnSpc>
              <a:buNone/>
            </a:pPr>
            <a:r>
              <a:rPr lang="en-US" sz="1400" dirty="0">
                <a:solidFill>
                  <a:srgbClr val="4C4C4D"/>
                </a:solidFill>
                <a:latin typeface="Heebo" pitchFamily="34" charset="0"/>
                <a:ea typeface="Heebo" pitchFamily="34" charset="-122"/>
                <a:cs typeface="Heebo" pitchFamily="34" charset="-120"/>
              </a:rPr>
              <a:t> highly accurate in predictions.</a:t>
            </a:r>
            <a:endParaRPr lang="en-US" sz="1400" dirty="0"/>
          </a:p>
        </p:txBody>
      </p:sp>
      <p:sp>
        <p:nvSpPr>
          <p:cNvPr id="19" name="Shape 17"/>
          <p:cNvSpPr/>
          <p:nvPr/>
        </p:nvSpPr>
        <p:spPr>
          <a:xfrm>
            <a:off x="3747969" y="4939756"/>
            <a:ext cx="76438" cy="76438"/>
          </a:xfrm>
          <a:prstGeom prst="roundRect">
            <a:avLst>
              <a:gd name="adj" fmla="val 598132"/>
            </a:avLst>
          </a:prstGeom>
          <a:solidFill>
            <a:srgbClr val="2150FE"/>
          </a:solidFill>
          <a:ln/>
        </p:spPr>
      </p:sp>
      <p:sp>
        <p:nvSpPr>
          <p:cNvPr id="20" name="Text 18"/>
          <p:cNvSpPr/>
          <p:nvPr/>
        </p:nvSpPr>
        <p:spPr>
          <a:xfrm>
            <a:off x="3922314" y="4948196"/>
            <a:ext cx="2638561" cy="300040"/>
          </a:xfrm>
          <a:prstGeom prst="rect">
            <a:avLst/>
          </a:prstGeom>
          <a:noFill/>
          <a:ln/>
        </p:spPr>
        <p:txBody>
          <a:bodyPr wrap="none" lIns="0" tIns="0" rIns="0" bIns="0" rtlCol="0" anchor="t"/>
          <a:lstStyle/>
          <a:p>
            <a:pPr marL="0" indent="0" algn="l">
              <a:lnSpc>
                <a:spcPts val="125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SVM, KNN, Naive Bayes</a:t>
            </a:r>
            <a:endParaRPr lang="en-US" sz="2000" b="1" dirty="0"/>
          </a:p>
        </p:txBody>
      </p:sp>
      <p:sp>
        <p:nvSpPr>
          <p:cNvPr id="21" name="Text 19"/>
          <p:cNvSpPr/>
          <p:nvPr/>
        </p:nvSpPr>
        <p:spPr>
          <a:xfrm>
            <a:off x="3955880" y="5270126"/>
            <a:ext cx="3208139" cy="548095"/>
          </a:xfrm>
          <a:prstGeom prst="rect">
            <a:avLst/>
          </a:prstGeom>
          <a:noFill/>
          <a:ln/>
        </p:spPr>
        <p:txBody>
          <a:bodyPr wrap="none" lIns="0" tIns="0" rIns="0" bIns="0" rtlCol="0" anchor="t"/>
          <a:lstStyle/>
          <a:p>
            <a:pPr marL="0" indent="0" algn="just">
              <a:lnSpc>
                <a:spcPts val="1200"/>
              </a:lnSpc>
              <a:buNone/>
            </a:pPr>
            <a:r>
              <a:rPr lang="en-US" sz="1400" dirty="0">
                <a:solidFill>
                  <a:srgbClr val="4C4C4D"/>
                </a:solidFill>
                <a:latin typeface="Heebo" pitchFamily="34" charset="0"/>
                <a:ea typeface="Heebo" pitchFamily="34" charset="-122"/>
                <a:cs typeface="Heebo" pitchFamily="34" charset="-120"/>
              </a:rPr>
              <a:t>Additional models explored for</a:t>
            </a:r>
          </a:p>
          <a:p>
            <a:pPr marL="0" indent="0" algn="just">
              <a:lnSpc>
                <a:spcPts val="1200"/>
              </a:lnSpc>
              <a:buNone/>
            </a:pPr>
            <a:r>
              <a:rPr lang="en-US" sz="1400" dirty="0">
                <a:solidFill>
                  <a:srgbClr val="4C4C4D"/>
                </a:solidFill>
                <a:latin typeface="Heebo" pitchFamily="34" charset="0"/>
                <a:ea typeface="Heebo" pitchFamily="34" charset="-122"/>
                <a:cs typeface="Heebo" pitchFamily="34" charset="-120"/>
              </a:rPr>
              <a:t> diverse algorithmic perspectives</a:t>
            </a:r>
            <a:r>
              <a:rPr lang="en-US" sz="800" dirty="0">
                <a:solidFill>
                  <a:srgbClr val="4C4C4D"/>
                </a:solidFill>
                <a:latin typeface="Heebo" pitchFamily="34" charset="0"/>
                <a:ea typeface="Heebo" pitchFamily="34" charset="-122"/>
                <a:cs typeface="Heebo" pitchFamily="34" charset="-120"/>
              </a:rPr>
              <a:t>.</a:t>
            </a:r>
            <a:endParaRPr lang="en-US" sz="800" dirty="0"/>
          </a:p>
        </p:txBody>
      </p:sp>
      <p:sp>
        <p:nvSpPr>
          <p:cNvPr id="22" name="Shape 20"/>
          <p:cNvSpPr/>
          <p:nvPr/>
        </p:nvSpPr>
        <p:spPr>
          <a:xfrm>
            <a:off x="7443877" y="1239755"/>
            <a:ext cx="6793944" cy="1183243"/>
          </a:xfrm>
          <a:prstGeom prst="roundRect">
            <a:avLst>
              <a:gd name="adj" fmla="val 1294"/>
            </a:avLst>
          </a:prstGeom>
          <a:solidFill>
            <a:srgbClr val="F2EEEE"/>
          </a:solidFill>
          <a:ln/>
        </p:spPr>
        <p:txBody>
          <a:bodyPr/>
          <a:lstStyle/>
          <a:p>
            <a:endParaRPr lang="en-US" b="1" dirty="0"/>
          </a:p>
        </p:txBody>
      </p:sp>
      <p:sp>
        <p:nvSpPr>
          <p:cNvPr id="23" name="Shape 21"/>
          <p:cNvSpPr/>
          <p:nvPr/>
        </p:nvSpPr>
        <p:spPr>
          <a:xfrm>
            <a:off x="7443877" y="666280"/>
            <a:ext cx="6793944" cy="591622"/>
          </a:xfrm>
          <a:prstGeom prst="roundRect">
            <a:avLst>
              <a:gd name="adj" fmla="val 2588"/>
            </a:avLst>
          </a:prstGeom>
          <a:solidFill>
            <a:srgbClr val="F2EEEE"/>
          </a:solidFill>
          <a:ln/>
        </p:spPr>
      </p:sp>
      <p:sp>
        <p:nvSpPr>
          <p:cNvPr id="24" name="Text 22"/>
          <p:cNvSpPr/>
          <p:nvPr/>
        </p:nvSpPr>
        <p:spPr>
          <a:xfrm>
            <a:off x="7549277" y="1195745"/>
            <a:ext cx="1275874" cy="159544"/>
          </a:xfrm>
          <a:prstGeom prst="rect">
            <a:avLst/>
          </a:prstGeom>
          <a:noFill/>
          <a:ln/>
        </p:spPr>
        <p:txBody>
          <a:bodyPr wrap="none" lIns="0" tIns="0" rIns="0" bIns="0" rtlCol="0" anchor="t"/>
          <a:lstStyle/>
          <a:p>
            <a:pPr marL="0" indent="0" algn="l">
              <a:lnSpc>
                <a:spcPts val="125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Best Model</a:t>
            </a:r>
            <a:r>
              <a:rPr lang="en-US" sz="1000" dirty="0">
                <a:solidFill>
                  <a:srgbClr val="4C4C4D"/>
                </a:solidFill>
                <a:latin typeface="Crimson Pro Semi Bold" pitchFamily="34" charset="0"/>
                <a:ea typeface="Crimson Pro Semi Bold" pitchFamily="34" charset="-122"/>
                <a:cs typeface="Crimson Pro Semi Bold" pitchFamily="34" charset="-120"/>
              </a:rPr>
              <a:t>:</a:t>
            </a:r>
          </a:p>
          <a:p>
            <a:pPr marL="0" indent="0" algn="l">
              <a:lnSpc>
                <a:spcPts val="1250"/>
              </a:lnSpc>
              <a:buNone/>
            </a:pPr>
            <a:endParaRPr lang="en-US" sz="1000" dirty="0">
              <a:solidFill>
                <a:srgbClr val="4C4C4D"/>
              </a:solidFill>
              <a:latin typeface="Crimson Pro Semi Bold" pitchFamily="34" charset="0"/>
              <a:ea typeface="Crimson Pro Semi Bold" pitchFamily="34" charset="-122"/>
              <a:cs typeface="Crimson Pro Semi Bold" pitchFamily="34" charset="-120"/>
            </a:endParaRPr>
          </a:p>
          <a:p>
            <a:pPr marL="0" indent="0" algn="l">
              <a:lnSpc>
                <a:spcPts val="1250"/>
              </a:lnSpc>
              <a:buNone/>
            </a:pPr>
            <a:endParaRPr lang="en-US" sz="1000" dirty="0"/>
          </a:p>
        </p:txBody>
      </p:sp>
      <p:sp>
        <p:nvSpPr>
          <p:cNvPr id="25" name="Text 23"/>
          <p:cNvSpPr/>
          <p:nvPr/>
        </p:nvSpPr>
        <p:spPr>
          <a:xfrm>
            <a:off x="7549277" y="1391960"/>
            <a:ext cx="1531025" cy="191333"/>
          </a:xfrm>
          <a:prstGeom prst="rect">
            <a:avLst/>
          </a:prstGeom>
          <a:noFill/>
          <a:ln/>
        </p:spPr>
        <p:txBody>
          <a:bodyPr wrap="none" lIns="0" tIns="0" rIns="0" bIns="0" rtlCol="0" anchor="t"/>
          <a:lstStyle/>
          <a:p>
            <a:pPr marL="0" indent="0" algn="l">
              <a:lnSpc>
                <a:spcPts val="150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Random Forest</a:t>
            </a:r>
            <a:endParaRPr lang="en-US" sz="2000" b="1" dirty="0"/>
          </a:p>
        </p:txBody>
      </p:sp>
      <p:sp>
        <p:nvSpPr>
          <p:cNvPr id="27" name="Shape 25"/>
          <p:cNvSpPr/>
          <p:nvPr/>
        </p:nvSpPr>
        <p:spPr>
          <a:xfrm>
            <a:off x="7447240" y="1685330"/>
            <a:ext cx="6793944" cy="15240"/>
          </a:xfrm>
          <a:prstGeom prst="roundRect">
            <a:avLst>
              <a:gd name="adj" fmla="val 100465"/>
            </a:avLst>
          </a:prstGeom>
          <a:solidFill>
            <a:srgbClr val="D8D4D4"/>
          </a:solidFill>
          <a:ln/>
        </p:spPr>
      </p:sp>
      <p:sp>
        <p:nvSpPr>
          <p:cNvPr id="28" name="Text 26"/>
          <p:cNvSpPr/>
          <p:nvPr/>
        </p:nvSpPr>
        <p:spPr>
          <a:xfrm>
            <a:off x="7549277" y="1787366"/>
            <a:ext cx="1275874" cy="159544"/>
          </a:xfrm>
          <a:prstGeom prst="rect">
            <a:avLst/>
          </a:prstGeom>
          <a:noFill/>
          <a:ln/>
        </p:spPr>
        <p:txBody>
          <a:bodyPr wrap="none" lIns="0" tIns="0" rIns="0" bIns="0" rtlCol="0" anchor="t"/>
          <a:lstStyle/>
          <a:p>
            <a:pPr marL="0" indent="0" algn="l">
              <a:lnSpc>
                <a:spcPts val="125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Achieved Accuracy</a:t>
            </a:r>
            <a:r>
              <a:rPr lang="en-US" sz="1000" dirty="0">
                <a:solidFill>
                  <a:srgbClr val="4C4C4D"/>
                </a:solidFill>
                <a:latin typeface="Crimson Pro Semi Bold" pitchFamily="34" charset="0"/>
                <a:ea typeface="Crimson Pro Semi Bold" pitchFamily="34" charset="-122"/>
                <a:cs typeface="Crimson Pro Semi Bold" pitchFamily="34" charset="-120"/>
              </a:rPr>
              <a:t>:</a:t>
            </a:r>
            <a:endParaRPr lang="en-US" sz="1000" dirty="0"/>
          </a:p>
        </p:txBody>
      </p:sp>
      <p:sp>
        <p:nvSpPr>
          <p:cNvPr id="29" name="Text 27"/>
          <p:cNvSpPr/>
          <p:nvPr/>
        </p:nvSpPr>
        <p:spPr>
          <a:xfrm>
            <a:off x="7549277" y="1983581"/>
            <a:ext cx="1531025" cy="191333"/>
          </a:xfrm>
          <a:prstGeom prst="rect">
            <a:avLst/>
          </a:prstGeom>
          <a:noFill/>
          <a:ln/>
        </p:spPr>
        <p:txBody>
          <a:bodyPr wrap="none" lIns="0" tIns="0" rIns="0" bIns="0" rtlCol="0" anchor="t"/>
          <a:lstStyle/>
          <a:p>
            <a:pPr marL="0" indent="0" algn="l">
              <a:lnSpc>
                <a:spcPts val="150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~95.11%</a:t>
            </a:r>
            <a:endParaRPr lang="en-US" sz="2000" b="1" dirty="0"/>
          </a:p>
        </p:txBody>
      </p:sp>
      <p:pic>
        <p:nvPicPr>
          <p:cNvPr id="30" name="Image 0" descr="preencoded.png"/>
          <p:cNvPicPr>
            <a:picLocks noChangeAspect="1"/>
          </p:cNvPicPr>
          <p:nvPr/>
        </p:nvPicPr>
        <p:blipFill>
          <a:blip r:embed="rId3"/>
          <a:stretch>
            <a:fillRect/>
          </a:stretch>
        </p:blipFill>
        <p:spPr>
          <a:xfrm>
            <a:off x="7447240" y="2380297"/>
            <a:ext cx="6114455" cy="61144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1277779"/>
            <a:ext cx="1427083" cy="244078"/>
          </a:xfrm>
          <a:prstGeom prst="roundRect">
            <a:avLst>
              <a:gd name="adj" fmla="val 7249"/>
            </a:avLst>
          </a:prstGeom>
          <a:solidFill>
            <a:srgbClr val="CCD7FF"/>
          </a:solidFill>
          <a:ln/>
        </p:spPr>
      </p:sp>
      <p:sp>
        <p:nvSpPr>
          <p:cNvPr id="3" name="Text 1"/>
          <p:cNvSpPr/>
          <p:nvPr/>
        </p:nvSpPr>
        <p:spPr>
          <a:xfrm>
            <a:off x="882134" y="1321951"/>
            <a:ext cx="1250394" cy="155734"/>
          </a:xfrm>
          <a:prstGeom prst="rect">
            <a:avLst/>
          </a:prstGeom>
          <a:noFill/>
          <a:ln/>
        </p:spPr>
        <p:txBody>
          <a:bodyPr wrap="none" lIns="0" tIns="0" rIns="0" bIns="0" rtlCol="0" anchor="t"/>
          <a:lstStyle/>
          <a:p>
            <a:pPr marL="0" indent="0" algn="l">
              <a:lnSpc>
                <a:spcPts val="1200"/>
              </a:lnSpc>
              <a:buNone/>
            </a:pPr>
            <a:r>
              <a:rPr lang="en-US" sz="900" dirty="0">
                <a:solidFill>
                  <a:srgbClr val="4C4C4D"/>
                </a:solidFill>
                <a:latin typeface="Heebo" pitchFamily="34" charset="0"/>
                <a:ea typeface="Heebo" pitchFamily="34" charset="-122"/>
                <a:cs typeface="Heebo" pitchFamily="34" charset="-120"/>
              </a:rPr>
              <a:t>ACTIONABLE INSIGHTS</a:t>
            </a:r>
            <a:endParaRPr lang="en-US" sz="900" dirty="0"/>
          </a:p>
        </p:txBody>
      </p:sp>
      <p:sp>
        <p:nvSpPr>
          <p:cNvPr id="4" name="Text 2"/>
          <p:cNvSpPr/>
          <p:nvPr/>
        </p:nvSpPr>
        <p:spPr>
          <a:xfrm>
            <a:off x="793790" y="1560076"/>
            <a:ext cx="3685937" cy="460772"/>
          </a:xfrm>
          <a:prstGeom prst="rect">
            <a:avLst/>
          </a:prstGeom>
          <a:noFill/>
          <a:ln/>
        </p:spPr>
        <p:txBody>
          <a:bodyPr wrap="none" lIns="0" tIns="0" rIns="0" bIns="0" rtlCol="0" anchor="t"/>
          <a:lstStyle/>
          <a:p>
            <a:pPr marL="0" indent="0" algn="l">
              <a:lnSpc>
                <a:spcPts val="3600"/>
              </a:lnSpc>
              <a:buNone/>
            </a:pPr>
            <a:r>
              <a:rPr lang="en-US" sz="2900" dirty="0">
                <a:solidFill>
                  <a:srgbClr val="152D47"/>
                </a:solidFill>
                <a:latin typeface="Crimson Pro Semi Bold" pitchFamily="34" charset="0"/>
                <a:ea typeface="Crimson Pro Semi Bold" pitchFamily="34" charset="-122"/>
                <a:cs typeface="Crimson Pro Semi Bold" pitchFamily="34" charset="-120"/>
              </a:rPr>
              <a:t>Dashboard Overview</a:t>
            </a:r>
            <a:endParaRPr lang="en-US" sz="2900" dirty="0"/>
          </a:p>
        </p:txBody>
      </p:sp>
      <p:pic>
        <p:nvPicPr>
          <p:cNvPr id="5" name="Image 0" descr="preencoded.png"/>
          <p:cNvPicPr>
            <a:picLocks noChangeAspect="1"/>
          </p:cNvPicPr>
          <p:nvPr/>
        </p:nvPicPr>
        <p:blipFill>
          <a:blip r:embed="rId3"/>
          <a:stretch>
            <a:fillRect/>
          </a:stretch>
        </p:blipFill>
        <p:spPr>
          <a:xfrm>
            <a:off x="3076337" y="2164556"/>
            <a:ext cx="8477726" cy="47871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626281"/>
            <a:ext cx="5855970" cy="708779"/>
          </a:xfrm>
          <a:prstGeom prst="rect">
            <a:avLst/>
          </a:prstGeom>
          <a:noFill/>
          <a:ln/>
        </p:spPr>
        <p:txBody>
          <a:bodyPr wrap="none" lIns="0" tIns="0" rIns="0" bIns="0" rtlCol="0" anchor="t"/>
          <a:lstStyle/>
          <a:p>
            <a:pPr marL="0" indent="0" algn="l">
              <a:lnSpc>
                <a:spcPts val="5550"/>
              </a:lnSpc>
              <a:buNone/>
            </a:pPr>
            <a:r>
              <a:rPr lang="en-US" sz="4450" dirty="0">
                <a:solidFill>
                  <a:srgbClr val="000000"/>
                </a:solidFill>
                <a:latin typeface="Crimson Pro Semi Bold" pitchFamily="34" charset="0"/>
                <a:ea typeface="Crimson Pro Semi Bold" pitchFamily="34" charset="-122"/>
                <a:cs typeface="Crimson Pro Semi Bold" pitchFamily="34" charset="-120"/>
              </a:rPr>
              <a:t>📊</a:t>
            </a:r>
            <a:r>
              <a:rPr lang="en-US" sz="4450" dirty="0">
                <a:solidFill>
                  <a:srgbClr val="152D47"/>
                </a:solidFill>
                <a:latin typeface="Crimson Pro Semi Bold" pitchFamily="34" charset="0"/>
                <a:ea typeface="Crimson Pro Semi Bold" pitchFamily="34" charset="-122"/>
                <a:cs typeface="Crimson Pro Semi Bold" pitchFamily="34" charset="-120"/>
              </a:rPr>
              <a:t> </a:t>
            </a:r>
            <a:r>
              <a:rPr lang="en-US" sz="4450" b="1" dirty="0">
                <a:solidFill>
                  <a:srgbClr val="152D47"/>
                </a:solidFill>
                <a:latin typeface="Crimson Pro Semi Bold" pitchFamily="34" charset="0"/>
                <a:ea typeface="Crimson Pro Semi Bold" pitchFamily="34" charset="-122"/>
                <a:cs typeface="Crimson Pro Semi Bold" pitchFamily="34" charset="-120"/>
              </a:rPr>
              <a:t>Dashboard Overview</a:t>
            </a:r>
            <a:endParaRPr lang="en-US" sz="4450" dirty="0"/>
          </a:p>
        </p:txBody>
      </p:sp>
      <p:sp>
        <p:nvSpPr>
          <p:cNvPr id="3" name="Shape 1"/>
          <p:cNvSpPr/>
          <p:nvPr/>
        </p:nvSpPr>
        <p:spPr>
          <a:xfrm>
            <a:off x="763310" y="3758208"/>
            <a:ext cx="60960" cy="1875473"/>
          </a:xfrm>
          <a:prstGeom prst="rect">
            <a:avLst/>
          </a:prstGeom>
          <a:solidFill>
            <a:srgbClr val="2150FE"/>
          </a:solidFill>
          <a:ln/>
        </p:spPr>
      </p:sp>
      <p:sp>
        <p:nvSpPr>
          <p:cNvPr id="4" name="Text 2"/>
          <p:cNvSpPr/>
          <p:nvPr/>
        </p:nvSpPr>
        <p:spPr>
          <a:xfrm>
            <a:off x="1081564" y="3788688"/>
            <a:ext cx="12755047" cy="1814513"/>
          </a:xfrm>
          <a:prstGeom prst="rect">
            <a:avLst/>
          </a:prstGeom>
          <a:noFill/>
          <a:ln/>
        </p:spPr>
        <p:txBody>
          <a:bodyPr wrap="square" lIns="0" tIns="0" rIns="0" bIns="0" rtlCol="0" anchor="t"/>
          <a:lstStyle/>
          <a:p>
            <a:pPr marL="0" indent="0" algn="just">
              <a:lnSpc>
                <a:spcPts val="2850"/>
              </a:lnSpc>
              <a:buNone/>
            </a:pPr>
            <a:r>
              <a:rPr lang="en-US" sz="1750" dirty="0">
                <a:solidFill>
                  <a:srgbClr val="4C4C4D"/>
                </a:solidFill>
                <a:latin typeface="Heebo" pitchFamily="34" charset="0"/>
                <a:ea typeface="Heebo" pitchFamily="34" charset="-122"/>
                <a:cs typeface="Heebo" pitchFamily="34" charset="-120"/>
              </a:rPr>
              <a:t>This dashboard analyzes airline passenger satisfaction using key metrics and interactive visuals. It displays total passengers, satisfied and neutral/dissatisfied passengers, and the overall satisfaction rate. Visuals show satisfaction distribution and comparison across business and personal travel types. Service quality factors such as seat comfort, online boarding, inflight entertainment, and cleanliness are also analyzed. Interactive filters enable detailed analysis by gender, class, travel type, and customer type.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755452"/>
            <a:ext cx="1497449" cy="370642"/>
          </a:xfrm>
          <a:prstGeom prst="roundRect">
            <a:avLst>
              <a:gd name="adj" fmla="val 6609"/>
            </a:avLst>
          </a:prstGeom>
          <a:solidFill>
            <a:srgbClr val="CCD7FF"/>
          </a:solidFill>
          <a:ln/>
        </p:spPr>
      </p:sp>
      <p:sp>
        <p:nvSpPr>
          <p:cNvPr id="4" name="Text 1"/>
          <p:cNvSpPr/>
          <p:nvPr/>
        </p:nvSpPr>
        <p:spPr>
          <a:xfrm>
            <a:off x="6402586" y="816650"/>
            <a:ext cx="1252657" cy="248245"/>
          </a:xfrm>
          <a:prstGeom prst="rect">
            <a:avLst/>
          </a:prstGeom>
          <a:noFill/>
          <a:ln/>
        </p:spPr>
        <p:txBody>
          <a:bodyPr wrap="none" lIns="0" tIns="0" rIns="0" bIns="0" rtlCol="0" anchor="t"/>
          <a:lstStyle/>
          <a:p>
            <a:pPr marL="0" indent="0" algn="l">
              <a:lnSpc>
                <a:spcPts val="1950"/>
              </a:lnSpc>
              <a:buNone/>
            </a:pPr>
            <a:r>
              <a:rPr lang="en-US" sz="1250" dirty="0">
                <a:solidFill>
                  <a:srgbClr val="4C4C4D"/>
                </a:solidFill>
                <a:latin typeface="Heebo" pitchFamily="34" charset="0"/>
                <a:ea typeface="Heebo" pitchFamily="34" charset="-122"/>
                <a:cs typeface="Heebo" pitchFamily="34" charset="-120"/>
              </a:rPr>
              <a:t>KEY TAKEAWAYS</a:t>
            </a:r>
            <a:endParaRPr lang="en-US" sz="1250" dirty="0"/>
          </a:p>
        </p:txBody>
      </p:sp>
      <p:sp>
        <p:nvSpPr>
          <p:cNvPr id="5" name="Text 2"/>
          <p:cNvSpPr/>
          <p:nvPr/>
        </p:nvSpPr>
        <p:spPr>
          <a:xfrm>
            <a:off x="6280190" y="1199555"/>
            <a:ext cx="5103614" cy="637937"/>
          </a:xfrm>
          <a:prstGeom prst="rect">
            <a:avLst/>
          </a:prstGeom>
          <a:noFill/>
          <a:ln/>
        </p:spPr>
        <p:txBody>
          <a:bodyPr wrap="none" lIns="0" tIns="0" rIns="0" bIns="0" rtlCol="0" anchor="t"/>
          <a:lstStyle/>
          <a:p>
            <a:pPr marL="0" indent="0" algn="l">
              <a:lnSpc>
                <a:spcPts val="5000"/>
              </a:lnSpc>
              <a:buNone/>
            </a:pPr>
            <a:r>
              <a:rPr lang="en-US" sz="4000" b="1" dirty="0">
                <a:solidFill>
                  <a:srgbClr val="152D47"/>
                </a:solidFill>
                <a:latin typeface="Crimson Pro Semi Bold" pitchFamily="34" charset="0"/>
                <a:ea typeface="Crimson Pro Semi Bold" pitchFamily="34" charset="-122"/>
                <a:cs typeface="Crimson Pro Semi Bold" pitchFamily="34" charset="-120"/>
              </a:rPr>
              <a:t>Conclusion</a:t>
            </a:r>
            <a:endParaRPr lang="en-US" sz="4000" b="1" dirty="0"/>
          </a:p>
        </p:txBody>
      </p:sp>
      <p:sp>
        <p:nvSpPr>
          <p:cNvPr id="6" name="Shape 3"/>
          <p:cNvSpPr/>
          <p:nvPr/>
        </p:nvSpPr>
        <p:spPr>
          <a:xfrm>
            <a:off x="6280190" y="2113002"/>
            <a:ext cx="816531" cy="1767959"/>
          </a:xfrm>
          <a:prstGeom prst="roundRect">
            <a:avLst>
              <a:gd name="adj" fmla="val 360021"/>
            </a:avLst>
          </a:prstGeom>
          <a:solidFill>
            <a:srgbClr val="F2EEEE"/>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5341" y="2843808"/>
            <a:ext cx="306110" cy="306110"/>
          </a:xfrm>
          <a:prstGeom prst="rect">
            <a:avLst/>
          </a:prstGeom>
        </p:spPr>
      </p:pic>
      <p:sp>
        <p:nvSpPr>
          <p:cNvPr id="8" name="Text 4"/>
          <p:cNvSpPr/>
          <p:nvPr/>
        </p:nvSpPr>
        <p:spPr>
          <a:xfrm>
            <a:off x="7280434" y="2317075"/>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Service Quality Matters</a:t>
            </a:r>
            <a:endParaRPr lang="en-US" sz="2000" b="1" dirty="0"/>
          </a:p>
        </p:txBody>
      </p:sp>
      <p:sp>
        <p:nvSpPr>
          <p:cNvPr id="9" name="Text 5"/>
          <p:cNvSpPr/>
          <p:nvPr/>
        </p:nvSpPr>
        <p:spPr>
          <a:xfrm>
            <a:off x="7280434" y="2746058"/>
            <a:ext cx="6556177" cy="930831"/>
          </a:xfrm>
          <a:prstGeom prst="rect">
            <a:avLst/>
          </a:prstGeom>
          <a:noFill/>
          <a:ln/>
        </p:spPr>
        <p:txBody>
          <a:bodyPr wrap="square" lIns="0" tIns="0" rIns="0" bIns="0" rtlCol="0" anchor="t"/>
          <a:lstStyle/>
          <a:p>
            <a:pPr marL="0" indent="0" algn="just">
              <a:lnSpc>
                <a:spcPts val="2400"/>
              </a:lnSpc>
              <a:buNone/>
            </a:pPr>
            <a:r>
              <a:rPr lang="en-US" sz="1600" dirty="0">
                <a:solidFill>
                  <a:srgbClr val="4C4C4D"/>
                </a:solidFill>
                <a:latin typeface="Heebo" pitchFamily="34" charset="0"/>
                <a:ea typeface="Heebo" pitchFamily="34" charset="-122"/>
                <a:cs typeface="Heebo" pitchFamily="34" charset="-120"/>
              </a:rPr>
              <a:t>Our analysis definitively shows that service quality is a dominant factor influencing passenger satisfaction, highlighting areas for strategic improvement.</a:t>
            </a:r>
            <a:endParaRPr lang="en-US" sz="1600" dirty="0"/>
          </a:p>
        </p:txBody>
      </p:sp>
      <p:sp>
        <p:nvSpPr>
          <p:cNvPr id="10" name="Shape 6"/>
          <p:cNvSpPr/>
          <p:nvPr/>
        </p:nvSpPr>
        <p:spPr>
          <a:xfrm>
            <a:off x="6280190" y="4064675"/>
            <a:ext cx="816531" cy="1767959"/>
          </a:xfrm>
          <a:prstGeom prst="roundRect">
            <a:avLst>
              <a:gd name="adj" fmla="val 360021"/>
            </a:avLst>
          </a:prstGeom>
          <a:solidFill>
            <a:srgbClr val="F2EEEE"/>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35341" y="4795480"/>
            <a:ext cx="306110" cy="306110"/>
          </a:xfrm>
          <a:prstGeom prst="rect">
            <a:avLst/>
          </a:prstGeom>
        </p:spPr>
      </p:pic>
      <p:sp>
        <p:nvSpPr>
          <p:cNvPr id="12" name="Text 7"/>
          <p:cNvSpPr/>
          <p:nvPr/>
        </p:nvSpPr>
        <p:spPr>
          <a:xfrm>
            <a:off x="7280434" y="4268748"/>
            <a:ext cx="2797731" cy="318849"/>
          </a:xfrm>
          <a:prstGeom prst="rect">
            <a:avLst/>
          </a:prstGeom>
          <a:noFill/>
          <a:ln/>
        </p:spPr>
        <p:txBody>
          <a:bodyPr wrap="none" lIns="0" tIns="0" rIns="0" bIns="0" rtlCol="0" anchor="t"/>
          <a:lstStyle/>
          <a:p>
            <a:pPr marL="0" indent="0" algn="l">
              <a:lnSpc>
                <a:spcPts val="250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Random Forest Dominates</a:t>
            </a:r>
            <a:endParaRPr lang="en-US" sz="2000" b="1" dirty="0"/>
          </a:p>
        </p:txBody>
      </p:sp>
      <p:sp>
        <p:nvSpPr>
          <p:cNvPr id="13" name="Text 8"/>
          <p:cNvSpPr/>
          <p:nvPr/>
        </p:nvSpPr>
        <p:spPr>
          <a:xfrm>
            <a:off x="7280434" y="4697730"/>
            <a:ext cx="6556177" cy="930831"/>
          </a:xfrm>
          <a:prstGeom prst="rect">
            <a:avLst/>
          </a:prstGeom>
          <a:noFill/>
          <a:ln/>
        </p:spPr>
        <p:txBody>
          <a:bodyPr wrap="square" lIns="0" tIns="0" rIns="0" bIns="0" rtlCol="0" anchor="t"/>
          <a:lstStyle/>
          <a:p>
            <a:pPr marL="0" indent="0" algn="just">
              <a:lnSpc>
                <a:spcPts val="2400"/>
              </a:lnSpc>
              <a:buNone/>
            </a:pPr>
            <a:r>
              <a:rPr lang="en-US" sz="1600" dirty="0">
                <a:solidFill>
                  <a:srgbClr val="4C4C4D"/>
                </a:solidFill>
                <a:latin typeface="Heebo" pitchFamily="34" charset="0"/>
                <a:ea typeface="Heebo" pitchFamily="34" charset="-122"/>
                <a:cs typeface="Heebo" pitchFamily="34" charset="-120"/>
              </a:rPr>
              <a:t>The Random Forest model demonstrated superior performance, achieving the highest accuracy in predicting passenger satisfaction levels.</a:t>
            </a:r>
            <a:endParaRPr lang="en-US" sz="1600" dirty="0"/>
          </a:p>
        </p:txBody>
      </p:sp>
      <p:sp>
        <p:nvSpPr>
          <p:cNvPr id="14" name="Shape 9"/>
          <p:cNvSpPr/>
          <p:nvPr/>
        </p:nvSpPr>
        <p:spPr>
          <a:xfrm>
            <a:off x="6280190" y="6016347"/>
            <a:ext cx="816531" cy="1457682"/>
          </a:xfrm>
          <a:prstGeom prst="roundRect">
            <a:avLst>
              <a:gd name="adj" fmla="val 360021"/>
            </a:avLst>
          </a:prstGeom>
          <a:solidFill>
            <a:srgbClr val="F2EEEE"/>
          </a:solidFill>
          <a:ln/>
        </p:spPr>
      </p:sp>
      <p:pic>
        <p:nvPicPr>
          <p:cNvPr id="15"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5341" y="6592014"/>
            <a:ext cx="306110" cy="306110"/>
          </a:xfrm>
          <a:prstGeom prst="rect">
            <a:avLst/>
          </a:prstGeom>
        </p:spPr>
      </p:pic>
      <p:sp>
        <p:nvSpPr>
          <p:cNvPr id="16" name="Text 10"/>
          <p:cNvSpPr/>
          <p:nvPr/>
        </p:nvSpPr>
        <p:spPr>
          <a:xfrm>
            <a:off x="7280434" y="6220420"/>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C4C4D"/>
                </a:solidFill>
                <a:latin typeface="Crimson Pro Semi Bold" pitchFamily="34" charset="0"/>
                <a:ea typeface="Crimson Pro Semi Bold" pitchFamily="34" charset="-122"/>
                <a:cs typeface="Crimson Pro Semi Bold" pitchFamily="34" charset="-120"/>
              </a:rPr>
              <a:t>Empowering Decisions</a:t>
            </a:r>
            <a:endParaRPr lang="en-US" sz="2000" b="1" dirty="0"/>
          </a:p>
        </p:txBody>
      </p:sp>
      <p:sp>
        <p:nvSpPr>
          <p:cNvPr id="17" name="Text 11"/>
          <p:cNvSpPr/>
          <p:nvPr/>
        </p:nvSpPr>
        <p:spPr>
          <a:xfrm>
            <a:off x="7280434" y="6649403"/>
            <a:ext cx="6556177" cy="620554"/>
          </a:xfrm>
          <a:prstGeom prst="rect">
            <a:avLst/>
          </a:prstGeom>
          <a:noFill/>
          <a:ln/>
        </p:spPr>
        <p:txBody>
          <a:bodyPr wrap="square" lIns="0" tIns="0" rIns="0" bIns="0" rtlCol="0" anchor="t"/>
          <a:lstStyle/>
          <a:p>
            <a:pPr marL="0" indent="0" algn="just">
              <a:lnSpc>
                <a:spcPts val="2400"/>
              </a:lnSpc>
              <a:buNone/>
            </a:pPr>
            <a:r>
              <a:rPr lang="en-US" sz="1600" dirty="0">
                <a:solidFill>
                  <a:srgbClr val="4C4C4D"/>
                </a:solidFill>
                <a:latin typeface="Heebo" pitchFamily="34" charset="0"/>
                <a:ea typeface="Heebo" pitchFamily="34" charset="-122"/>
                <a:cs typeface="Heebo" pitchFamily="34" charset="-120"/>
              </a:rPr>
              <a:t>The integrated dashboard serves as a powerful tool, enabling data-driven decision-making to enhance the overall passenger experience.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482</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Heebo</vt:lpstr>
      <vt:lpstr>Arial</vt:lpstr>
      <vt:lpstr>Crimson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akhilasunil42@gmail.com</cp:lastModifiedBy>
  <cp:revision>4</cp:revision>
  <dcterms:created xsi:type="dcterms:W3CDTF">2026-01-21T07:43:22Z</dcterms:created>
  <dcterms:modified xsi:type="dcterms:W3CDTF">2026-02-07T07:11:17Z</dcterms:modified>
</cp:coreProperties>
</file>